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0620" autoAdjust="0"/>
  </p:normalViewPr>
  <p:slideViewPr>
    <p:cSldViewPr>
      <p:cViewPr varScale="1">
        <p:scale>
          <a:sx n="40" d="100"/>
          <a:sy n="40" d="100"/>
        </p:scale>
        <p:origin x="269" y="43"/>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15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10:58:22</a:t>
            </a:r>
          </a:p>
          <a:p>
            <a:r>
              <a:t>--------------------------------------------</a:t>
            </a:r>
          </a:p>
          <a:p>
            <a:r>
              <a:t>In this module, we will introduce you to the concept of a tactical trauma assessment, or TTA. It involves assessing injuries, prioritizing treatments, and coordinating the care of a combat casualty. The practical application of this information in the form of skill stations and trauma lanes will take place throughout the rest of the course. It will also be evaluated at the end of the course in your final assessment.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10:58:26</a:t>
            </a:r>
          </a:p>
          <a:p>
            <a:r>
              <a:t>--------------------------------------------</a:t>
            </a:r>
          </a:p>
          <a:p>
            <a:r>
              <a:t>As mentioned in the prior modules on the Principles of Tactical Field Care, you may have more than one casualty. You may need to triage casualties, direct the actions of other responders, and allocate your limited resources before beginning on an individual casualty assessment.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10:58:27</a:t>
            </a:r>
          </a:p>
          <a:p>
            <a:r>
              <a:t>--------------------------------------------</a:t>
            </a:r>
          </a:p>
          <a:p>
            <a:r>
              <a:t>Body substance isolation (or BSI) is a situation-dependent consideration in TCCC. For example, in Care Under Fire, there is no time to worry about body substance isolation, although your tactical gloves do offer some level of protection. However, once in Tactical Field Care, whenever possible, responders should don latex-free gloves as a BSI precaution. Gloves are found in most equipment kits, including the Joint First Aid Kit, CLS bags, Combat Medic/Corpsmen aid bags and CPP equipment bags.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10:58:27</a:t>
            </a:r>
          </a:p>
          <a:p>
            <a:r>
              <a:t>--------------------------------------------</a:t>
            </a:r>
          </a:p>
          <a:p>
            <a:r>
              <a:t>As you might expect, the TTA should begin by adhering to the MARCH PAWS sequence; understanding that massive hemorrhage assessment and treatment may begin in Care Under Fire while establishing fire superiority, extracting the casualty from burning vehicles or buildings, and moving them to safety, if appropriate. But most of the TTA occurs in Tactical Field Care, where further assessment and treatment following the full MARCH PAWS sequence can continue. Communication and documentation are key principles throughout the assessment. As Combat Paramedics or Providers with additional skills and equipment, you may have time to perform a more detailed exam as part of a secondary assessment. The tactical trauma assessment can guide casualty care from point of injury through evacuation to higher-level care.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10:58:28</a:t>
            </a:r>
          </a:p>
          <a:p>
            <a:r>
              <a:t>--------------------------------------------</a:t>
            </a:r>
          </a:p>
          <a:p>
            <a:r>
              <a:t>Throughout the rest of the course, we will cover the interventions and procedures of MARCH PAWS in more detail. Although we’ll take a moment to highlight some key concepts that apply throughout the TTA, we’ll defer discussions about the specific interventions until their corresponding module. For now, the focus should be more on the process than on the details of each procedure. </a:t>
            </a:r>
          </a:p>
          <a:p>
            <a:r>
              <a:t> </a:t>
            </a:r>
          </a:p>
          <a:p>
            <a:r>
              <a:t>Remember that when performing an assessment, you will need to go back and forth from assessing the need for an intervention to performing a skill, and then return to assessing for the next potential injury. So, although we call this an assessment, the entire process is a combination of an assessment and a treatment plan being executed simultaneously.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10:58:29</a:t>
            </a:r>
          </a:p>
          <a:p>
            <a:r>
              <a:t>--------------------------------------------</a:t>
            </a:r>
          </a:p>
          <a:p>
            <a:r>
              <a:t>During the Care Under Fire phase conduct a visual blood sweep and apply CoTCCC-recommended limb tourniquet for hemorrhage that is anatomically amenable to tourniquet use. </a:t>
            </a:r>
          </a:p>
          <a:p>
            <a:r>
              <a:t>In Tactical Field Care, immediately apply a tourniquet, hemostatic dressing, pressure dressing, or junctional tourniquet, as appropriate, to control massive hemorrhage. Part of the assessment at this point is to perform a head-to-toe check for any unrecognized life-threatening bleeding (called a blood sweep). This blood sweep is a visual and manual (palpating with your hands) inspection of the front and back of the casualty from head to toe, including the neck, axillae, and groin.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10:58:30</a:t>
            </a:r>
          </a:p>
          <a:p>
            <a:r>
              <a:t>--------------------------------------------</a:t>
            </a:r>
          </a:p>
          <a:p>
            <a:r>
              <a:t>Once life-threatening hemorrhage has been addressed, the remaining MARCH sequence assessments and treatments can proceed.</a:t>
            </a:r>
          </a:p>
          <a:p>
            <a:r>
              <a:t>If you identify an airway obstruction, you should open it using either airway maneuvers or airway adjuncts. If those are not successful, you may need to establish an airway. Sometimes an additional responder, such as a Combat Lifesaver, may be needed to help maintain an airway once reestablished. Respiratory insufficiency may be from several different causes, and common trauma sources often respond to chest seals, or needle decompressions if a tension pneumothorax is present.</a:t>
            </a:r>
          </a:p>
          <a:p>
            <a:r>
              <a:t>Circulation often focuses on applying a pelvic binder for cases of suspected pelvic fractures; reassessing prior tourniquet application; treating shock, when present, by establishing intravenous or intraosseous access; and replacing blood losses with blood products. Treat hypothermia with active and passive measures. Consider it a risk despite the ambient temperature of the environment. Assess and document any head injuries and penetrating eye injuries.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10:58:30</a:t>
            </a:r>
          </a:p>
          <a:p>
            <a:r>
              <a:t>--------------------------------------------</a:t>
            </a:r>
          </a:p>
          <a:p>
            <a:r>
              <a:t>These three efforts will help in the success in ensuring the best possible outcome for your casualty:</a:t>
            </a:r>
          </a:p>
          <a:p>
            <a:r>
              <a:t>1. Relay required MEDEVAC request information to the tactical leader in accordance with unit standard operating procedures 2. REASSESS all lifesaving interventions (MARCH sequence) and continue with the PAWS portion if time permits</a:t>
            </a:r>
          </a:p>
          <a:p>
            <a:r>
              <a:t>3. INITIATE ELECTRONIC MONITORING if indicated and equipment is available</a:t>
            </a:r>
          </a:p>
          <a:p>
            <a:r>
              <a:t>Before moving to the PAWS in the MARCH PAWS sequence, it is important to initiate a medical evacuation request, if tactically feasible. Delaying this step until the very end of the TTA potentially delays the evacuation and increases the risk of an adverse casualty outcome. Relay the required MEDEVAC request information to the tactical leader in accordance with unit standard operating procedures This is also the time in the TCCC Guidelines where monitoring is highlighted, and you should initiate advanced electronic monitoring if indicated and if monitoring equipment is available.</a:t>
            </a:r>
          </a:p>
          <a:p>
            <a:r>
              <a:t>And before proceeding to the next step, reassess MARCH interventions to ensure nothing has changed or been overlooked.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10:58:31</a:t>
            </a:r>
          </a:p>
          <a:p>
            <a:r>
              <a:t>--------------------------------------------</a:t>
            </a:r>
          </a:p>
          <a:p>
            <a:r>
              <a:t>Once you have assessed the MARCH sequence and identified, treated any life-threatening issues, and initiated the evacuation request, the next steps follow the PAWS sequence. Assess for pain and administer the appropriate pain control medications, keeping in mind the potential effect they may have on the casualty’s mental status. </a:t>
            </a:r>
          </a:p>
          <a:p>
            <a:r>
              <a:t>When appropriate, initiate antibiotic treatment. </a:t>
            </a:r>
          </a:p>
          <a:p>
            <a:r>
              <a:t>Several non-life-threatening wounds can result in significant long-term disability or deteriorate into life-threatening complications and need to be addressed as soon as possible. These include abdominal injuries, impaled objects, burns, or other soft tissue injuries. And fractures are common in the trauma environment and should be splinted and secured for evacuation.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10:58:32</a:t>
            </a:r>
          </a:p>
          <a:p>
            <a:r>
              <a:t>--------------------------------------------</a:t>
            </a:r>
          </a:p>
          <a:p>
            <a:r>
              <a:t>The next steps in the TCCC Guidelines, and the TTA, are communication and documentation. </a:t>
            </a:r>
          </a:p>
          <a:p>
            <a:r>
              <a:t>As soon as you have determined the extent of the casualty’s injuries and treated any life-threatening issues, communicate with leadership about the casualty status and the need for medical evacuation. You may even provide basic evacuation requirements before addressing non-life-threatening injuries. Communicating with leadership is an ongoing process that should occur early and often, as you will be rightfully focused on casualty care and need to rely on other unit personnel to initiate the evacuation and pool resources to help you manage casualty movement. Begin documentation on the casualty’s DD Form 1380 as soon as is feasible, without compromising casualty care. Regularly update documentation throughout the rest of the assessment.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10:58:33</a:t>
            </a:r>
          </a:p>
          <a:p>
            <a:r>
              <a:t>--------------------------------------------</a:t>
            </a:r>
          </a:p>
          <a:p>
            <a:r>
              <a:t>If time and tactical situation permit, perform a detailed examination and secondary assessment. This is most commonly done from head to toe, to ensure that the examination is complete, and nothing is overlooked. This includes the head, neck, chest, abdomen, pelvis, perineum, lower extremities, upper extremities, posterior thorax, lumbar area, and buttocks. Reassess all prior interventions and communicate with the casualty to evaluate the casualty’s status. If you find any minor injuries, treat them as appropriate and document.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10:58:22</a:t>
            </a:r>
          </a:p>
          <a:p>
            <a:r>
              <a:t>--------------------------------------------</a:t>
            </a:r>
          </a:p>
          <a:p>
            <a:r>
              <a:t>As a Combat Paramedic/Provider (CPP), you may be the first medical provider to care for the casualty and initiate more advanced treatments. In addition to knowing your role, it is important that you understand the potential roles and responsibilities of the nonmedical personnel, like Combat Lifesavers (CLS), as well as other Combat Medics/Corpsmen (CMC), who may also be assessing casualties and providing care, or assisting in the prehospital environment.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10:58:33</a:t>
            </a:r>
          </a:p>
          <a:p>
            <a:r>
              <a:t>--------------------------------------------</a:t>
            </a:r>
          </a:p>
          <a:p>
            <a:r>
              <a:t>Reassessment is a critical step and a continuous process. It should be deliberate and follow the same sequence and priority as the initial assessment. Reassess all interventions for effectiveness. Reassessment is particularly important after casualty movement or if deterioration in casualty status is noted.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10:58:34</a:t>
            </a:r>
          </a:p>
          <a:p>
            <a:r>
              <a:t>--------------------------------------------</a:t>
            </a:r>
          </a:p>
          <a:p>
            <a:r>
              <a:t>Preparing for evacuation involves several steps. </a:t>
            </a:r>
          </a:p>
          <a:p>
            <a:r>
              <a:t>First, prepare the casualty to be evacuated (secure loose bandages, equipment, blankets, etc.) and place them on a litter appropriate for the type of evacuation. </a:t>
            </a:r>
          </a:p>
          <a:p>
            <a:r>
              <a:t>Second, prepare the site by directing the supporting personnel to establish security and a casualty movement process (often with litter-bearer teams), and by staging the casualties in the correct priority for evacuation. </a:t>
            </a:r>
          </a:p>
          <a:p>
            <a:r>
              <a:t>Finally, prepare the incoming evacuation assets by communicating with them about the casualty status using the MIST (Mechanism of injury, Injuries sustained, Symptoms, and Treatment) report, as well as identifying any anticipated requirements during the evacuation.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10:58:34</a:t>
            </a:r>
          </a:p>
          <a:p>
            <a:r>
              <a:t>--------------------------------------------</a:t>
            </a:r>
          </a:p>
          <a:p>
            <a:r>
              <a:t>In the skills station, we will practice identifying the basic sequence of a tactical trauma assessment without focusing on interventions that will be covered in later modules. By the end of the course, you should be prepared to perform a TTA to include all necessary interventions. </a:t>
            </a:r>
          </a:p>
          <a:p>
            <a:r>
              <a:t>At the skill station, the trainer(s) can lead another tactical trauma assessment done in “real-time” to refresh the students’ memory of the steps and/or they can have the students methodically go through the basic steps of a TTA without focusing on interventions, but on the sequence of activities they will need to follow. Based on what we’ve talked about in this module and this TTA example, do you have any comments or questions?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10:58:35</a:t>
            </a:r>
          </a:p>
          <a:p>
            <a:r>
              <a:t>--------------------------------------------</a:t>
            </a:r>
          </a:p>
          <a:p>
            <a:r>
              <a:t>In the skills station, we will practice identifying the basic sequence of a tactical trauma assessment without focusing on interventions that will be covered in later modules. By the end of the course, you should be prepared to perform a TTA to include all necessary interventions. </a:t>
            </a:r>
          </a:p>
          <a:p>
            <a:r>
              <a:t>At the skill station, the trainer(s) can lead another tactical trauma assessment done in “real-time” to refresh the students’ memory of the steps and/or they can have the students methodically go through the basic steps of a TTA without focusing on interventions, but on the sequence of activities they will need to follow. Based on what we’ve talked about in this module and this TTA example, do you have any comments or questions?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10:58:35</a:t>
            </a:r>
          </a:p>
          <a:p>
            <a:r>
              <a:t>--------------------------------------------</a:t>
            </a:r>
          </a:p>
          <a:p>
            <a:r>
              <a:t>The Tactical Trauma Assessment is the process of assessing injuries, prioritizing treatments, and coordinating the care of a combat casualty. </a:t>
            </a:r>
          </a:p>
          <a:p>
            <a:r>
              <a:t>Understanding common causes of and techniques to assess altered mental status is an important concept, especially since casualties whose mental status is altered must be disarmed and have their communication equipment removed. Communicating with the casualty throughout the TTA is important to reassure them and maximize their response to any treatments rendered and provide valuable insights into the casualty’s status over the course of their treatment. When feasible, maintain body substance isolation.</a:t>
            </a:r>
          </a:p>
          <a:p>
            <a:r>
              <a:t>The Tactical Trauma Assessment should follow the MARCH PAWS sequence to ensure a standardized approach that has been shown to yield the best outcomes for combat casualties. Time permitting, a more detailed physical exam can be performed before preparing the casualty for evacuation to the next level of medical care.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10:58:35</a:t>
            </a:r>
          </a:p>
          <a:p>
            <a:r>
              <a:t>--------------------------------------------</a:t>
            </a:r>
          </a:p>
          <a:p>
            <a:r>
              <a:t>Ask questions of the learners, referring to key concepts from the module. Now for a check on learning. </a:t>
            </a:r>
          </a:p>
          <a:p>
            <a:r>
              <a:t>In which phase of care is most of the Tactical Trauma Assessment performed? Tactical Field Care </a:t>
            </a:r>
          </a:p>
          <a:p>
            <a:r>
              <a:t> </a:t>
            </a:r>
          </a:p>
          <a:p>
            <a:r>
              <a:t>What mnemonic is used to prioritize care in the Tactical Trauma Assessment? MARCH PAWS </a:t>
            </a:r>
          </a:p>
          <a:p>
            <a:r>
              <a:t> </a:t>
            </a:r>
          </a:p>
          <a:p>
            <a:r>
              <a:t>Why is it important to assess the casualty’s mental status?</a:t>
            </a:r>
          </a:p>
          <a:p>
            <a:r>
              <a:t>They may need to be disarmed and to have communications equipment removed. Following their mental status throughout the assessment may help responders identify changes in clinical status, leading to early casualty reassessment. </a:t>
            </a:r>
          </a:p>
          <a:p>
            <a:r>
              <a:t> </a:t>
            </a:r>
          </a:p>
          <a:p>
            <a:r>
              <a:t>What is the importance of performing a blood sweep?</a:t>
            </a:r>
          </a:p>
          <a:p>
            <a:r>
              <a:t>A blood sweep is a rapid visual and palpable head-to-toe check of the front and back of the casualty to check and treat for any unrecognized life-threatening bleeding.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10:58:23</a:t>
            </a:r>
          </a:p>
          <a:p>
            <a:r>
              <a:t>--------------------------------------------</a:t>
            </a:r>
          </a:p>
          <a:p>
            <a:r>
              <a:t>The Tactical Trauma Assessment module has four cognitive and one performance learning objectives. </a:t>
            </a:r>
          </a:p>
          <a:p>
            <a:r>
              <a:t>The cognitive learning objectives are to identify common causes of altered mental status, the importance of disarming and securing communications equipment from casualties with altered mental status, and the importance of communicating with the casualty. </a:t>
            </a:r>
          </a:p>
          <a:p>
            <a:r>
              <a:t> </a:t>
            </a:r>
          </a:p>
          <a:p>
            <a:r>
              <a:t>The performance learning objectives are to demonstrate techniques for assessing a casualty’s mental status; communicating with a casualty during Tactical Field Care; using proper body substance isolation; using the MARCH PAWS sequence to assess a combat casualty; and demonstrating the appropriate actions and interventions for a casualty based on that assessment.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10:58:24</a:t>
            </a:r>
          </a:p>
          <a:p>
            <a:r>
              <a:t>--------------------------------------------</a:t>
            </a:r>
          </a:p>
          <a:p>
            <a:r>
              <a:t>The TTA is a standardized approach for assessing a combat casualty. It reflects a prioritized algorithm or sequence of steps that has been proven to maximize the effectiveness of TCCC interventions in saving lives on the battlefield. Also, with this standardized approach to assessment, responders can work together seamlessly, as each understands and can anticipate the next steps that should be taken in assessing and treating casualties throughout the continuum of care.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10:58:24</a:t>
            </a:r>
          </a:p>
          <a:p>
            <a:r>
              <a:t>--------------------------------------------</a:t>
            </a:r>
          </a:p>
          <a:p>
            <a:r>
              <a:t>Since you will be expected to do a full tactical trauma assessment when you complete this training, your trainer(s) will lead a TTA demonstration. Provide an instructor-led demonstration</a:t>
            </a:r>
          </a:p>
          <a:p>
            <a:r>
              <a:t>Do you have any comments or questions about the TTA?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10:58:25</a:t>
            </a:r>
          </a:p>
          <a:p>
            <a:r>
              <a:t>--------------------------------------------</a:t>
            </a:r>
          </a:p>
          <a:p>
            <a:r>
              <a:t>Identifying casualties with altered mental status is important, as this can significantly affect the TTA. </a:t>
            </a:r>
          </a:p>
          <a:p>
            <a:r>
              <a:t>Altered mental status has several potential causes, like metabolic, toxic, and infectious; but in the combat or trauma environment, the principal causes are traumatic brain injury, hypoxia, and hypovolemia from blood loss. Also, hypothermia, although not typically a primary cause, can exacerbate mental status changes. Some pain medications can alter a casualty’s mental status, and this should be considered when assessing the casualty. By determining the mechanism of injury and assessing a casualty’s verbal and nonverbal responses while attempting to communicate with them, you can determine if a casualty is not responding appropriately and exhibiting signs and symptoms of an altered mental status.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10:58:25</a:t>
            </a:r>
          </a:p>
          <a:p>
            <a:r>
              <a:t>--------------------------------------------</a:t>
            </a:r>
          </a:p>
          <a:p>
            <a:r>
              <a:t>The mechanism of injury is often your first clue that a casualty has received injuries that might lead to an altered mental status. Specifically, exposure to blasts and significant impacts can lead to head injuries that are not always accompanied by obvious external signs. Of course, the presence of injuries that cause massive hemorrhage or altered respiratory status increases the likelihood of hypovolemia and/or hypoxia, and should raise your suspicion that the casualty will have an altered mental status.</a:t>
            </a:r>
          </a:p>
          <a:p>
            <a:r>
              <a:t>The initial rapid assessment of a casualty’s mental status comes from communicating  with the casualty by asking them to follow commands and to answer questions. If the casualty is not responding appropriately (noticed by observing their verbal and nonverbal responses), this is a sign of an altered mental status. Later in the TTA, during the “H” of head injury evaluation, you will assess them using the AVPU technique. That involves assessing for responsiveness by validating whether the casualty is alert (the “A”), responds to your verbal commands appropriately (the “V”), responds to painful stimulation (the “P”), or is unresponsive (the “U”).</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10:58:25</a:t>
            </a:r>
          </a:p>
          <a:p>
            <a:r>
              <a:t>--------------------------------------------</a:t>
            </a:r>
          </a:p>
          <a:p>
            <a:r>
              <a:t>Casualties with an altered mental status often act (and react) inappropriately, and can even be a potential danger to themselves, first responders, and their unit, without being aware that their actions are improper.</a:t>
            </a:r>
          </a:p>
          <a:p>
            <a:r>
              <a:t>Because of the possible threat this presents, responders must recognize when a casualty has an altered mental status and take steps to disarm the casualty and secure any communication equipment they may be carrying. Casualties are likely to resist this but will usually respond to reassurance that you are securing their equipment while you care for them and that their unit will take responsibility for it.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2023-11-22 10:58:26</a:t>
            </a:r>
          </a:p>
          <a:p>
            <a:r>
              <a:t>--------------------------------------------</a:t>
            </a:r>
          </a:p>
          <a:p>
            <a:r>
              <a:t>In the prior module, communication with the casualty was also highlighted, along with some techniques to consider.</a:t>
            </a:r>
          </a:p>
          <a:p>
            <a:r>
              <a:t>Communicating with the casualty is vitally important for several reasons. One is to help calm and reassure the casualty in what is likely the most stressful situation that they have ever experienced. If they are calmer, they will follow your instructions more closely, which may result in a better outcome. Also, as previously mentioned, communicating with the casualty allows you to assess their mental status and identify any changes over time that might lead you to an early reassessment of the casualty’s status.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2247709" y="909360"/>
            <a:ext cx="7818135" cy="662662"/>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100" b="1" i="0">
                <a:solidFill>
                  <a:srgbClr val="2D333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1" i="0">
                <a:solidFill>
                  <a:srgbClr val="2D333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38100">
              <a:lnSpc>
                <a:spcPts val="1425"/>
              </a:lnSpc>
            </a:pPr>
            <a:fld id="{81D60167-4931-47E6-BA6A-407CBD079E47}" type="slidenum">
              <a:rPr spc="-25" dirty="0"/>
              <a:t>‹#›</a:t>
            </a:fld>
            <a:endParaRPr spc="-2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31619" y="797031"/>
            <a:ext cx="8128761" cy="574040"/>
          </a:xfrm>
          <a:prstGeom prst="rect">
            <a:avLst/>
          </a:prstGeom>
        </p:spPr>
        <p:txBody>
          <a:bodyPr wrap="square" lIns="0" tIns="0" rIns="0" bIns="0">
            <a:spAutoFit/>
          </a:bodyPr>
          <a:lstStyle>
            <a:lvl1pPr>
              <a:defRPr sz="3600" b="1" i="0">
                <a:solidFill>
                  <a:schemeClr val="bg1"/>
                </a:solidFill>
                <a:latin typeface="Arial"/>
                <a:cs typeface="Arial"/>
              </a:defRPr>
            </a:lvl1pPr>
          </a:lstStyle>
          <a:p>
            <a:endParaRPr/>
          </a:p>
        </p:txBody>
      </p:sp>
      <p:sp>
        <p:nvSpPr>
          <p:cNvPr id="3" name="Holder 3"/>
          <p:cNvSpPr>
            <a:spLocks noGrp="1"/>
          </p:cNvSpPr>
          <p:nvPr>
            <p:ph type="body" idx="1"/>
          </p:nvPr>
        </p:nvSpPr>
        <p:spPr>
          <a:xfrm>
            <a:off x="836844" y="1532965"/>
            <a:ext cx="10713295" cy="4426942"/>
          </a:xfrm>
          <a:prstGeom prst="rect">
            <a:avLst/>
          </a:prstGeom>
        </p:spPr>
        <p:txBody>
          <a:bodyPr wrap="square" lIns="0" tIns="0" rIns="0" bIns="0">
            <a:spAutoFit/>
          </a:bodyPr>
          <a:lstStyle>
            <a:lvl1pPr>
              <a:defRPr sz="2100" b="1" i="0">
                <a:solidFill>
                  <a:srgbClr val="2D3334"/>
                </a:solidFill>
                <a:latin typeface="Arial"/>
                <a:cs typeface="Arial"/>
              </a:defRPr>
            </a:lvl1pPr>
          </a:lstStyle>
          <a:p>
            <a:endParaRPr/>
          </a:p>
        </p:txBody>
      </p:sp>
      <p:sp>
        <p:nvSpPr>
          <p:cNvPr id="4" name="Holder 4"/>
          <p:cNvSpPr>
            <a:spLocks noGrp="1"/>
          </p:cNvSpPr>
          <p:nvPr>
            <p:ph type="ftr" sz="quarter" idx="5"/>
          </p:nvPr>
        </p:nvSpPr>
        <p:spPr>
          <a:xfrm>
            <a:off x="9408652" y="6570906"/>
            <a:ext cx="2019300" cy="17462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3/12/2024</a:t>
            </a:fld>
            <a:endParaRPr lang="en-US"/>
          </a:p>
        </p:txBody>
      </p:sp>
      <p:sp>
        <p:nvSpPr>
          <p:cNvPr id="6" name="Holder 6"/>
          <p:cNvSpPr>
            <a:spLocks noGrp="1"/>
          </p:cNvSpPr>
          <p:nvPr>
            <p:ph type="sldNum" sz="quarter" idx="7"/>
          </p:nvPr>
        </p:nvSpPr>
        <p:spPr>
          <a:xfrm>
            <a:off x="11614388" y="6562955"/>
            <a:ext cx="258445" cy="196215"/>
          </a:xfrm>
          <a:prstGeom prst="rect">
            <a:avLst/>
          </a:prstGeom>
        </p:spPr>
        <p:txBody>
          <a:bodyPr wrap="square" lIns="0" tIns="0" rIns="0" bIns="0">
            <a:spAutoFit/>
          </a:bodyPr>
          <a:lstStyle>
            <a:lvl1pPr>
              <a:defRPr sz="1200" b="0" i="0">
                <a:solidFill>
                  <a:schemeClr val="tx1"/>
                </a:solidFill>
                <a:latin typeface="Arial MT"/>
                <a:cs typeface="Arial MT"/>
              </a:defRPr>
            </a:lvl1pPr>
          </a:lstStyle>
          <a:p>
            <a:pPr marL="38100">
              <a:lnSpc>
                <a:spcPts val="1425"/>
              </a:lnSpc>
            </a:pPr>
            <a:fld id="{81D60167-4931-47E6-BA6A-407CBD079E47}" type="slidenum">
              <a:rPr spc="-25" dirty="0"/>
              <a:t>‹#›</a:t>
            </a:fld>
            <a:endParaRPr spc="-2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2.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29.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2.png"/><Relationship Id="rId10" Type="http://schemas.openxmlformats.org/officeDocument/2006/relationships/image" Target="../media/image81.jpg"/><Relationship Id="rId4" Type="http://schemas.openxmlformats.org/officeDocument/2006/relationships/image" Target="../media/image76.png"/><Relationship Id="rId9"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png"/><Relationship Id="rId7"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1.jp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20719" y="326514"/>
            <a:ext cx="7694930" cy="6406515"/>
          </a:xfrm>
          <a:prstGeom prst="rect">
            <a:avLst/>
          </a:prstGeom>
        </p:spPr>
        <p:txBody>
          <a:bodyPr vert="horz" wrap="square" lIns="0" tIns="0" rIns="0" bIns="0" rtlCol="0">
            <a:spAutoFit/>
          </a:bodyPr>
          <a:lstStyle/>
          <a:p>
            <a:pPr>
              <a:lnSpc>
                <a:spcPts val="2210"/>
              </a:lnSpc>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spcBef>
                <a:spcPts val="960"/>
              </a:spcBef>
            </a:pPr>
            <a:endParaRPr sz="2000">
              <a:latin typeface="Arial"/>
              <a:cs typeface="Arial"/>
            </a:endParaRPr>
          </a:p>
          <a:p>
            <a:pPr algn="r">
              <a:lnSpc>
                <a:spcPct val="100000"/>
              </a:lnSpc>
              <a:spcBef>
                <a:spcPts val="5"/>
              </a:spcBef>
            </a:pPr>
            <a:r>
              <a:rPr sz="1050" spc="-10" dirty="0">
                <a:solidFill>
                  <a:srgbClr val="CD9146"/>
                </a:solidFill>
                <a:latin typeface="Arial MT"/>
                <a:cs typeface="Arial MT"/>
              </a:rPr>
              <a:t>#TCCC-CPP-PPT-</a:t>
            </a:r>
            <a:r>
              <a:rPr sz="1050" dirty="0">
                <a:solidFill>
                  <a:srgbClr val="CD9146"/>
                </a:solidFill>
                <a:latin typeface="Arial MT"/>
                <a:cs typeface="Arial MT"/>
              </a:rPr>
              <a:t>05</a:t>
            </a:r>
            <a:r>
              <a:rPr sz="1050" spc="31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a:t>
            </a:r>
            <a:r>
              <a:rPr sz="1050" spc="-5"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3" cstate="print"/>
            <a:stretch>
              <a:fillRect/>
            </a:stretch>
          </p:blipFill>
          <p:spPr>
            <a:xfrm>
              <a:off x="309372" y="255270"/>
              <a:ext cx="1172717" cy="656081"/>
            </a:xfrm>
            <a:prstGeom prst="rect">
              <a:avLst/>
            </a:prstGeom>
          </p:spPr>
        </p:pic>
        <p:pic>
          <p:nvPicPr>
            <p:cNvPr id="5" name="object 5"/>
            <p:cNvPicPr/>
            <p:nvPr/>
          </p:nvPicPr>
          <p:blipFill>
            <a:blip r:embed="rId4"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25" dirty="0">
                <a:solidFill>
                  <a:srgbClr val="FFFFFF"/>
                </a:solidFill>
                <a:latin typeface="Arial Black"/>
                <a:cs typeface="Arial Black"/>
              </a:rPr>
              <a:t> </a:t>
            </a:r>
            <a:r>
              <a:rPr sz="1600" dirty="0">
                <a:solidFill>
                  <a:srgbClr val="FFFFFF"/>
                </a:solidFill>
                <a:latin typeface="Arial MT"/>
                <a:cs typeface="Arial MT"/>
              </a:rPr>
              <a:t>TIER</a:t>
            </a:r>
            <a:r>
              <a:rPr sz="1600" spc="-45" dirty="0">
                <a:solidFill>
                  <a:srgbClr val="FFFFFF"/>
                </a:solidFill>
                <a:latin typeface="Arial MT"/>
                <a:cs typeface="Arial MT"/>
              </a:rPr>
              <a:t> </a:t>
            </a:r>
            <a:r>
              <a:rPr sz="1600" spc="-5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45" dirty="0">
                <a:solidFill>
                  <a:srgbClr val="FFFFFF"/>
                </a:solidFill>
                <a:latin typeface="Arial MT"/>
                <a:cs typeface="Arial MT"/>
              </a:rPr>
              <a:t> </a:t>
            </a:r>
            <a:r>
              <a:rPr sz="1300" spc="-1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1270"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All</a:t>
            </a:r>
            <a:r>
              <a:rPr sz="1300" spc="-25" dirty="0">
                <a:solidFill>
                  <a:srgbClr val="D9D9D9"/>
                </a:solidFill>
                <a:latin typeface="Arial MT"/>
                <a:cs typeface="Arial MT"/>
              </a:rPr>
              <a:t> </a:t>
            </a:r>
            <a:r>
              <a:rPr sz="1300" dirty="0">
                <a:solidFill>
                  <a:srgbClr val="D9D9D9"/>
                </a:solidFill>
                <a:latin typeface="Arial MT"/>
                <a:cs typeface="Arial MT"/>
              </a:rPr>
              <a:t>Service</a:t>
            </a:r>
            <a:r>
              <a:rPr sz="1300" spc="-30" dirty="0">
                <a:solidFill>
                  <a:srgbClr val="D9D9D9"/>
                </a:solidFill>
                <a:latin typeface="Arial MT"/>
                <a:cs typeface="Arial MT"/>
              </a:rPr>
              <a:t> </a:t>
            </a:r>
            <a:r>
              <a:rPr sz="1300" spc="-1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dirty="0">
                <a:solidFill>
                  <a:srgbClr val="CD9146"/>
                </a:solidFill>
                <a:latin typeface="Arial Black"/>
                <a:cs typeface="Arial Black"/>
              </a:rPr>
              <a:t>COMBAT</a:t>
            </a:r>
            <a:r>
              <a:rPr sz="2800" spc="-55" dirty="0">
                <a:solidFill>
                  <a:srgbClr val="CD9146"/>
                </a:solidFill>
                <a:latin typeface="Arial Black"/>
                <a:cs typeface="Arial Black"/>
              </a:rPr>
              <a:t> </a:t>
            </a:r>
            <a:r>
              <a:rPr sz="2800" spc="-10" dirty="0">
                <a:solidFill>
                  <a:srgbClr val="CD9146"/>
                </a:solidFill>
                <a:latin typeface="Arial Black"/>
                <a:cs typeface="Arial Black"/>
              </a:rPr>
              <a:t>PARAMEDIC/ 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5" cstate="print"/>
            <a:stretch>
              <a:fillRect/>
            </a:stretch>
          </p:blipFill>
          <p:spPr>
            <a:xfrm>
              <a:off x="736091" y="451866"/>
              <a:ext cx="1898903" cy="1062989"/>
            </a:xfrm>
            <a:prstGeom prst="rect">
              <a:avLst/>
            </a:prstGeom>
          </p:spPr>
        </p:pic>
        <p:pic>
          <p:nvPicPr>
            <p:cNvPr id="17" name="object 17"/>
            <p:cNvPicPr/>
            <p:nvPr/>
          </p:nvPicPr>
          <p:blipFill>
            <a:blip r:embed="rId6" cstate="print"/>
            <a:stretch>
              <a:fillRect/>
            </a:stretch>
          </p:blipFill>
          <p:spPr>
            <a:xfrm>
              <a:off x="9864089" y="4709922"/>
              <a:ext cx="2327909" cy="854963"/>
            </a:xfrm>
            <a:prstGeom prst="rect">
              <a:avLst/>
            </a:prstGeom>
          </p:spPr>
        </p:pic>
      </p:grpSp>
      <p:sp>
        <p:nvSpPr>
          <p:cNvPr id="18" name="object 18"/>
          <p:cNvSpPr txBox="1"/>
          <p:nvPr/>
        </p:nvSpPr>
        <p:spPr>
          <a:xfrm>
            <a:off x="1013926" y="3451331"/>
            <a:ext cx="6842759" cy="1000760"/>
          </a:xfrm>
          <a:prstGeom prst="rect">
            <a:avLst/>
          </a:prstGeom>
        </p:spPr>
        <p:txBody>
          <a:bodyPr vert="horz" wrap="square" lIns="0" tIns="12065" rIns="0" bIns="0" rtlCol="0">
            <a:spAutoFit/>
          </a:bodyPr>
          <a:lstStyle/>
          <a:p>
            <a:pPr marL="12700">
              <a:lnSpc>
                <a:spcPct val="100000"/>
              </a:lnSpc>
              <a:spcBef>
                <a:spcPts val="95"/>
              </a:spcBef>
            </a:pPr>
            <a:r>
              <a:rPr sz="3200" b="1" dirty="0">
                <a:solidFill>
                  <a:srgbClr val="FFFFFF"/>
                </a:solidFill>
                <a:latin typeface="Arial"/>
                <a:cs typeface="Arial"/>
              </a:rPr>
              <a:t>MODULE</a:t>
            </a:r>
            <a:r>
              <a:rPr sz="3200" b="1" spc="-95" dirty="0">
                <a:solidFill>
                  <a:srgbClr val="FFFFFF"/>
                </a:solidFill>
                <a:latin typeface="Arial"/>
                <a:cs typeface="Arial"/>
              </a:rPr>
              <a:t> </a:t>
            </a:r>
            <a:r>
              <a:rPr sz="3200" b="1" spc="-25" dirty="0">
                <a:solidFill>
                  <a:srgbClr val="FFFFFF"/>
                </a:solidFill>
                <a:latin typeface="Arial"/>
                <a:cs typeface="Arial"/>
              </a:rPr>
              <a:t>5:</a:t>
            </a:r>
            <a:endParaRPr sz="3200">
              <a:latin typeface="Arial"/>
              <a:cs typeface="Arial"/>
            </a:endParaRPr>
          </a:p>
          <a:p>
            <a:pPr marL="12700">
              <a:lnSpc>
                <a:spcPct val="100000"/>
              </a:lnSpc>
            </a:pPr>
            <a:r>
              <a:rPr sz="3200" b="1" dirty="0">
                <a:solidFill>
                  <a:srgbClr val="FFFFFF"/>
                </a:solidFill>
                <a:latin typeface="Arial"/>
                <a:cs typeface="Arial"/>
              </a:rPr>
              <a:t>TACTICAL</a:t>
            </a:r>
            <a:r>
              <a:rPr sz="3200" b="1" spc="-145" dirty="0">
                <a:solidFill>
                  <a:srgbClr val="FFFFFF"/>
                </a:solidFill>
                <a:latin typeface="Arial"/>
                <a:cs typeface="Arial"/>
              </a:rPr>
              <a:t> </a:t>
            </a:r>
            <a:r>
              <a:rPr sz="3200" b="1" dirty="0">
                <a:solidFill>
                  <a:srgbClr val="FFFFFF"/>
                </a:solidFill>
                <a:latin typeface="Arial"/>
                <a:cs typeface="Arial"/>
              </a:rPr>
              <a:t>TRAUMA</a:t>
            </a:r>
            <a:r>
              <a:rPr sz="3200" b="1" spc="-145" dirty="0">
                <a:solidFill>
                  <a:srgbClr val="FFFFFF"/>
                </a:solidFill>
                <a:latin typeface="Arial"/>
                <a:cs typeface="Arial"/>
              </a:rPr>
              <a:t> </a:t>
            </a:r>
            <a:r>
              <a:rPr sz="3200" b="1" spc="-10" dirty="0">
                <a:solidFill>
                  <a:srgbClr val="FFFFFF"/>
                </a:solidFill>
                <a:latin typeface="Arial"/>
                <a:cs typeface="Arial"/>
              </a:rPr>
              <a:t>ASSESSMENT</a:t>
            </a:r>
            <a:endParaRPr sz="3200">
              <a:latin typeface="Arial"/>
              <a:cs typeface="Arial"/>
            </a:endParaRPr>
          </a:p>
        </p:txBody>
      </p:sp>
      <p:sp>
        <p:nvSpPr>
          <p:cNvPr id="19" name="object 19"/>
          <p:cNvSpPr txBox="1">
            <a:spLocks noGrp="1"/>
          </p:cNvSpPr>
          <p:nvPr>
            <p:ph type="title"/>
          </p:nvPr>
        </p:nvSpPr>
        <p:spPr>
          <a:xfrm>
            <a:off x="1013924" y="1766093"/>
            <a:ext cx="9930765" cy="1595120"/>
          </a:xfrm>
          <a:prstGeom prst="rect">
            <a:avLst/>
          </a:prstGeom>
        </p:spPr>
        <p:txBody>
          <a:bodyPr vert="horz" wrap="square" lIns="0" tIns="100965" rIns="0" bIns="0" rtlCol="0">
            <a:spAutoFit/>
          </a:bodyPr>
          <a:lstStyle/>
          <a:p>
            <a:pPr marL="12700" marR="5080">
              <a:lnSpc>
                <a:spcPts val="5880"/>
              </a:lnSpc>
              <a:spcBef>
                <a:spcPts val="795"/>
              </a:spcBef>
            </a:pPr>
            <a:r>
              <a:rPr sz="5400" b="0" dirty="0">
                <a:solidFill>
                  <a:srgbClr val="A0A6AA"/>
                </a:solidFill>
                <a:latin typeface="Arial Black"/>
                <a:cs typeface="Arial Black"/>
              </a:rPr>
              <a:t>TACTICAL</a:t>
            </a:r>
            <a:r>
              <a:rPr sz="5400" b="0" spc="-5" dirty="0">
                <a:solidFill>
                  <a:srgbClr val="A0A6AA"/>
                </a:solidFill>
                <a:latin typeface="Arial Black"/>
                <a:cs typeface="Arial Black"/>
              </a:rPr>
              <a:t> </a:t>
            </a:r>
            <a:r>
              <a:rPr sz="5400" b="0" spc="-10" dirty="0">
                <a:solidFill>
                  <a:srgbClr val="A0A6AA"/>
                </a:solidFill>
                <a:latin typeface="Arial Black"/>
                <a:cs typeface="Arial Black"/>
              </a:rPr>
              <a:t>COMBAT </a:t>
            </a:r>
            <a:r>
              <a:rPr sz="5400" b="0" dirty="0">
                <a:solidFill>
                  <a:srgbClr val="A0A6AA"/>
                </a:solidFill>
                <a:latin typeface="Arial Black"/>
                <a:cs typeface="Arial Black"/>
              </a:rPr>
              <a:t>CASUALTY</a:t>
            </a:r>
            <a:r>
              <a:rPr sz="5400" b="0" spc="-15" dirty="0">
                <a:solidFill>
                  <a:srgbClr val="A0A6AA"/>
                </a:solidFill>
                <a:latin typeface="Arial Black"/>
                <a:cs typeface="Arial Black"/>
              </a:rPr>
              <a:t> </a:t>
            </a:r>
            <a:r>
              <a:rPr sz="5400" b="0" dirty="0">
                <a:solidFill>
                  <a:srgbClr val="A0A6AA"/>
                </a:solidFill>
                <a:latin typeface="Arial Black"/>
                <a:cs typeface="Arial Black"/>
              </a:rPr>
              <a:t>CARE</a:t>
            </a:r>
            <a:r>
              <a:rPr sz="5400" b="0" spc="-10" dirty="0">
                <a:solidFill>
                  <a:srgbClr val="A0A6AA"/>
                </a:solidFill>
                <a:latin typeface="Arial Black"/>
                <a:cs typeface="Arial Black"/>
              </a:rPr>
              <a:t> 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619474" y="827482"/>
            <a:ext cx="4954270" cy="1068070"/>
          </a:xfrm>
          <a:prstGeom prst="rect">
            <a:avLst/>
          </a:prstGeom>
        </p:spPr>
        <p:txBody>
          <a:bodyPr vert="horz" wrap="square" lIns="0" tIns="74295" rIns="0" bIns="0" rtlCol="0">
            <a:spAutoFit/>
          </a:bodyPr>
          <a:lstStyle/>
          <a:p>
            <a:pPr marL="12700" marR="5080" indent="126364">
              <a:lnSpc>
                <a:spcPts val="3890"/>
              </a:lnSpc>
              <a:spcBef>
                <a:spcPts val="585"/>
              </a:spcBef>
            </a:pPr>
            <a:r>
              <a:rPr dirty="0">
                <a:solidFill>
                  <a:srgbClr val="BB8542"/>
                </a:solidFill>
              </a:rPr>
              <a:t>TRIAGE</a:t>
            </a:r>
            <a:r>
              <a:rPr spc="-55" dirty="0">
                <a:solidFill>
                  <a:srgbClr val="BB8542"/>
                </a:solidFill>
              </a:rPr>
              <a:t> </a:t>
            </a:r>
            <a:r>
              <a:rPr dirty="0">
                <a:solidFill>
                  <a:srgbClr val="000000"/>
                </a:solidFill>
              </a:rPr>
              <a:t>AND</a:t>
            </a:r>
            <a:r>
              <a:rPr spc="-45" dirty="0">
                <a:solidFill>
                  <a:srgbClr val="000000"/>
                </a:solidFill>
              </a:rPr>
              <a:t> </a:t>
            </a:r>
            <a:r>
              <a:rPr spc="-10" dirty="0">
                <a:solidFill>
                  <a:srgbClr val="BB8542"/>
                </a:solidFill>
              </a:rPr>
              <a:t>DIRECT </a:t>
            </a:r>
            <a:r>
              <a:rPr dirty="0">
                <a:solidFill>
                  <a:srgbClr val="000000"/>
                </a:solidFill>
              </a:rPr>
              <a:t>OTHER</a:t>
            </a:r>
            <a:r>
              <a:rPr spc="-70" dirty="0">
                <a:solidFill>
                  <a:srgbClr val="000000"/>
                </a:solidFill>
              </a:rPr>
              <a:t> </a:t>
            </a:r>
            <a:r>
              <a:rPr spc="-10" dirty="0">
                <a:solidFill>
                  <a:srgbClr val="000000"/>
                </a:solidFill>
              </a:rPr>
              <a:t>RESPONDERS</a:t>
            </a:r>
          </a:p>
        </p:txBody>
      </p:sp>
      <p:grpSp>
        <p:nvGrpSpPr>
          <p:cNvPr id="5" name="object 5"/>
          <p:cNvGrpSpPr/>
          <p:nvPr/>
        </p:nvGrpSpPr>
        <p:grpSpPr>
          <a:xfrm>
            <a:off x="0" y="1116330"/>
            <a:ext cx="7851140" cy="5721985"/>
            <a:chOff x="0" y="1116330"/>
            <a:chExt cx="7851140" cy="5721985"/>
          </a:xfrm>
        </p:grpSpPr>
        <p:pic>
          <p:nvPicPr>
            <p:cNvPr id="6" name="object 6"/>
            <p:cNvPicPr/>
            <p:nvPr/>
          </p:nvPicPr>
          <p:blipFill>
            <a:blip r:embed="rId4" cstate="print"/>
            <a:stretch>
              <a:fillRect/>
            </a:stretch>
          </p:blipFill>
          <p:spPr>
            <a:xfrm>
              <a:off x="0" y="1116330"/>
              <a:ext cx="7850873" cy="5721857"/>
            </a:xfrm>
            <a:prstGeom prst="rect">
              <a:avLst/>
            </a:prstGeom>
          </p:spPr>
        </p:pic>
        <p:pic>
          <p:nvPicPr>
            <p:cNvPr id="7" name="object 7"/>
            <p:cNvPicPr/>
            <p:nvPr/>
          </p:nvPicPr>
          <p:blipFill>
            <a:blip r:embed="rId5" cstate="print"/>
            <a:stretch>
              <a:fillRect/>
            </a:stretch>
          </p:blipFill>
          <p:spPr>
            <a:xfrm>
              <a:off x="172973" y="1310640"/>
              <a:ext cx="7285481" cy="5132831"/>
            </a:xfrm>
            <a:prstGeom prst="rect">
              <a:avLst/>
            </a:prstGeom>
          </p:spPr>
        </p:pic>
      </p:grpSp>
      <p:sp>
        <p:nvSpPr>
          <p:cNvPr id="8" name="object 8"/>
          <p:cNvSpPr txBox="1"/>
          <p:nvPr/>
        </p:nvSpPr>
        <p:spPr>
          <a:xfrm>
            <a:off x="7542979" y="2149505"/>
            <a:ext cx="4036695" cy="360680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MT"/>
                <a:cs typeface="Arial MT"/>
              </a:rPr>
              <a:t>If</a:t>
            </a:r>
            <a:r>
              <a:rPr sz="2400" spc="-60" dirty="0">
                <a:latin typeface="Arial MT"/>
                <a:cs typeface="Arial MT"/>
              </a:rPr>
              <a:t> </a:t>
            </a:r>
            <a:r>
              <a:rPr sz="2400" b="1" dirty="0">
                <a:latin typeface="Arial"/>
                <a:cs typeface="Arial"/>
              </a:rPr>
              <a:t>MULTIPLE</a:t>
            </a:r>
            <a:r>
              <a:rPr sz="2400" b="1" spc="-50" dirty="0">
                <a:latin typeface="Arial"/>
                <a:cs typeface="Arial"/>
              </a:rPr>
              <a:t> </a:t>
            </a:r>
            <a:r>
              <a:rPr sz="2400" b="1" spc="-10" dirty="0">
                <a:latin typeface="Arial"/>
                <a:cs typeface="Arial"/>
              </a:rPr>
              <a:t>CASUALTIES</a:t>
            </a:r>
            <a:endParaRPr sz="2400">
              <a:latin typeface="Arial"/>
              <a:cs typeface="Arial"/>
            </a:endParaRPr>
          </a:p>
          <a:p>
            <a:pPr marL="12700" marR="50800">
              <a:lnSpc>
                <a:spcPct val="100000"/>
              </a:lnSpc>
            </a:pPr>
            <a:r>
              <a:rPr sz="2400" dirty="0">
                <a:latin typeface="Arial MT"/>
                <a:cs typeface="Arial MT"/>
              </a:rPr>
              <a:t>are</a:t>
            </a:r>
            <a:r>
              <a:rPr sz="2400" spc="-55" dirty="0">
                <a:latin typeface="Arial MT"/>
                <a:cs typeface="Arial MT"/>
              </a:rPr>
              <a:t> </a:t>
            </a:r>
            <a:r>
              <a:rPr sz="2400" dirty="0">
                <a:latin typeface="Arial MT"/>
                <a:cs typeface="Arial MT"/>
              </a:rPr>
              <a:t>present,</a:t>
            </a:r>
            <a:r>
              <a:rPr sz="2400" spc="-50" dirty="0">
                <a:latin typeface="Arial MT"/>
                <a:cs typeface="Arial MT"/>
              </a:rPr>
              <a:t> </a:t>
            </a:r>
            <a:r>
              <a:rPr sz="2400" dirty="0">
                <a:latin typeface="Arial MT"/>
                <a:cs typeface="Arial MT"/>
              </a:rPr>
              <a:t>you</a:t>
            </a:r>
            <a:r>
              <a:rPr sz="2400" spc="-55" dirty="0">
                <a:latin typeface="Arial MT"/>
                <a:cs typeface="Arial MT"/>
              </a:rPr>
              <a:t> </a:t>
            </a:r>
            <a:r>
              <a:rPr sz="2400" dirty="0">
                <a:latin typeface="Arial MT"/>
                <a:cs typeface="Arial MT"/>
              </a:rPr>
              <a:t>may</a:t>
            </a:r>
            <a:r>
              <a:rPr sz="2400" spc="-50" dirty="0">
                <a:latin typeface="Arial MT"/>
                <a:cs typeface="Arial MT"/>
              </a:rPr>
              <a:t> </a:t>
            </a:r>
            <a:r>
              <a:rPr sz="2400" dirty="0">
                <a:latin typeface="Arial MT"/>
                <a:cs typeface="Arial MT"/>
              </a:rPr>
              <a:t>need</a:t>
            </a:r>
            <a:r>
              <a:rPr sz="2400" spc="-45" dirty="0">
                <a:latin typeface="Arial MT"/>
                <a:cs typeface="Arial MT"/>
              </a:rPr>
              <a:t> </a:t>
            </a:r>
            <a:r>
              <a:rPr sz="2400" spc="-25" dirty="0">
                <a:latin typeface="Arial MT"/>
                <a:cs typeface="Arial MT"/>
              </a:rPr>
              <a:t>to </a:t>
            </a:r>
            <a:r>
              <a:rPr sz="2400" b="1" dirty="0">
                <a:solidFill>
                  <a:srgbClr val="BB8542"/>
                </a:solidFill>
                <a:latin typeface="Arial"/>
                <a:cs typeface="Arial"/>
              </a:rPr>
              <a:t>TRIAGE</a:t>
            </a:r>
            <a:r>
              <a:rPr sz="2400" b="1" spc="-65" dirty="0">
                <a:solidFill>
                  <a:srgbClr val="BB8542"/>
                </a:solidFill>
                <a:latin typeface="Arial"/>
                <a:cs typeface="Arial"/>
              </a:rPr>
              <a:t> </a:t>
            </a:r>
            <a:r>
              <a:rPr sz="2400" dirty="0">
                <a:latin typeface="Arial MT"/>
                <a:cs typeface="Arial MT"/>
              </a:rPr>
              <a:t>before</a:t>
            </a:r>
            <a:r>
              <a:rPr sz="2400" spc="-45" dirty="0">
                <a:latin typeface="Arial MT"/>
                <a:cs typeface="Arial MT"/>
              </a:rPr>
              <a:t> </a:t>
            </a:r>
            <a:r>
              <a:rPr sz="2400" dirty="0">
                <a:latin typeface="Arial MT"/>
                <a:cs typeface="Arial MT"/>
              </a:rPr>
              <a:t>starting</a:t>
            </a:r>
            <a:r>
              <a:rPr sz="2400" spc="-45" dirty="0">
                <a:latin typeface="Arial MT"/>
                <a:cs typeface="Arial MT"/>
              </a:rPr>
              <a:t> </a:t>
            </a:r>
            <a:r>
              <a:rPr sz="2400" spc="-25" dirty="0">
                <a:latin typeface="Arial MT"/>
                <a:cs typeface="Arial MT"/>
              </a:rPr>
              <a:t>an </a:t>
            </a:r>
            <a:r>
              <a:rPr sz="2400" dirty="0">
                <a:latin typeface="Arial MT"/>
                <a:cs typeface="Arial MT"/>
              </a:rPr>
              <a:t>individual</a:t>
            </a:r>
            <a:r>
              <a:rPr sz="2400" spc="-100" dirty="0">
                <a:latin typeface="Arial MT"/>
                <a:cs typeface="Arial MT"/>
              </a:rPr>
              <a:t> </a:t>
            </a:r>
            <a:r>
              <a:rPr sz="2400" dirty="0">
                <a:latin typeface="Arial MT"/>
                <a:cs typeface="Arial MT"/>
              </a:rPr>
              <a:t>casualty</a:t>
            </a:r>
            <a:r>
              <a:rPr sz="2400" spc="-95" dirty="0">
                <a:latin typeface="Arial MT"/>
                <a:cs typeface="Arial MT"/>
              </a:rPr>
              <a:t> </a:t>
            </a:r>
            <a:r>
              <a:rPr sz="2400" spc="-25" dirty="0">
                <a:latin typeface="Arial MT"/>
                <a:cs typeface="Arial MT"/>
              </a:rPr>
              <a:t>TTA</a:t>
            </a:r>
            <a:endParaRPr sz="2400">
              <a:latin typeface="Arial MT"/>
              <a:cs typeface="Arial MT"/>
            </a:endParaRPr>
          </a:p>
          <a:p>
            <a:pPr marL="40640" marR="363855">
              <a:lnSpc>
                <a:spcPct val="100000"/>
              </a:lnSpc>
              <a:spcBef>
                <a:spcPts val="2280"/>
              </a:spcBef>
            </a:pPr>
            <a:r>
              <a:rPr sz="2400" b="1" dirty="0">
                <a:solidFill>
                  <a:srgbClr val="BB8542"/>
                </a:solidFill>
                <a:latin typeface="Arial"/>
                <a:cs typeface="Arial"/>
              </a:rPr>
              <a:t>DIRECT</a:t>
            </a:r>
            <a:r>
              <a:rPr sz="2400" b="1" spc="-80" dirty="0">
                <a:solidFill>
                  <a:srgbClr val="BB8542"/>
                </a:solidFill>
                <a:latin typeface="Arial"/>
                <a:cs typeface="Arial"/>
              </a:rPr>
              <a:t> </a:t>
            </a:r>
            <a:r>
              <a:rPr sz="2400" b="1" dirty="0">
                <a:latin typeface="Arial"/>
                <a:cs typeface="Arial"/>
              </a:rPr>
              <a:t>COMBAT</a:t>
            </a:r>
            <a:r>
              <a:rPr sz="2400" b="1" spc="-75" dirty="0">
                <a:latin typeface="Arial"/>
                <a:cs typeface="Arial"/>
              </a:rPr>
              <a:t> </a:t>
            </a:r>
            <a:r>
              <a:rPr sz="2400" b="1" spc="-10" dirty="0">
                <a:latin typeface="Arial"/>
                <a:cs typeface="Arial"/>
              </a:rPr>
              <a:t>MEDIC </a:t>
            </a:r>
            <a:r>
              <a:rPr sz="2400" b="1" dirty="0">
                <a:latin typeface="Arial"/>
                <a:cs typeface="Arial"/>
              </a:rPr>
              <a:t>CORPSMEN,</a:t>
            </a:r>
            <a:r>
              <a:rPr sz="2400" b="1" spc="-90" dirty="0">
                <a:latin typeface="Arial"/>
                <a:cs typeface="Arial"/>
              </a:rPr>
              <a:t> </a:t>
            </a:r>
            <a:r>
              <a:rPr sz="2400" b="1" spc="-10" dirty="0">
                <a:latin typeface="Arial"/>
                <a:cs typeface="Arial"/>
              </a:rPr>
              <a:t>COMBAT</a:t>
            </a:r>
            <a:endParaRPr sz="2400">
              <a:latin typeface="Arial"/>
              <a:cs typeface="Arial"/>
            </a:endParaRPr>
          </a:p>
          <a:p>
            <a:pPr marL="40640" marR="5080">
              <a:lnSpc>
                <a:spcPct val="100000"/>
              </a:lnSpc>
            </a:pPr>
            <a:r>
              <a:rPr sz="2400" b="1" dirty="0">
                <a:latin typeface="Arial"/>
                <a:cs typeface="Arial"/>
              </a:rPr>
              <a:t>LIFESAVERS</a:t>
            </a:r>
            <a:r>
              <a:rPr sz="2400" b="1" spc="-55" dirty="0">
                <a:latin typeface="Arial"/>
                <a:cs typeface="Arial"/>
              </a:rPr>
              <a:t> </a:t>
            </a:r>
            <a:r>
              <a:rPr sz="2400" dirty="0">
                <a:latin typeface="Arial MT"/>
                <a:cs typeface="Arial MT"/>
              </a:rPr>
              <a:t>or</a:t>
            </a:r>
            <a:r>
              <a:rPr sz="2400" spc="-40" dirty="0">
                <a:latin typeface="Arial MT"/>
                <a:cs typeface="Arial MT"/>
              </a:rPr>
              <a:t> </a:t>
            </a:r>
            <a:r>
              <a:rPr sz="2400" spc="-10" dirty="0">
                <a:latin typeface="Arial MT"/>
                <a:cs typeface="Arial MT"/>
              </a:rPr>
              <a:t>other </a:t>
            </a:r>
            <a:r>
              <a:rPr sz="2400" dirty="0">
                <a:latin typeface="Arial MT"/>
                <a:cs typeface="Arial MT"/>
              </a:rPr>
              <a:t>responders</a:t>
            </a:r>
            <a:r>
              <a:rPr sz="2400" spc="-35" dirty="0">
                <a:latin typeface="Arial MT"/>
                <a:cs typeface="Arial MT"/>
              </a:rPr>
              <a:t> </a:t>
            </a:r>
            <a:r>
              <a:rPr sz="2400" dirty="0">
                <a:latin typeface="Arial MT"/>
                <a:cs typeface="Arial MT"/>
              </a:rPr>
              <a:t>to</a:t>
            </a:r>
            <a:r>
              <a:rPr sz="2400" spc="-65" dirty="0">
                <a:latin typeface="Arial MT"/>
                <a:cs typeface="Arial MT"/>
              </a:rPr>
              <a:t> </a:t>
            </a:r>
            <a:r>
              <a:rPr sz="2400" dirty="0">
                <a:latin typeface="Arial MT"/>
                <a:cs typeface="Arial MT"/>
              </a:rPr>
              <a:t>help</a:t>
            </a:r>
            <a:r>
              <a:rPr sz="2400" spc="-45" dirty="0">
                <a:latin typeface="Arial MT"/>
                <a:cs typeface="Arial MT"/>
              </a:rPr>
              <a:t> </a:t>
            </a:r>
            <a:r>
              <a:rPr sz="2400" dirty="0">
                <a:latin typeface="Arial MT"/>
                <a:cs typeface="Arial MT"/>
              </a:rPr>
              <a:t>–</a:t>
            </a:r>
            <a:r>
              <a:rPr sz="2400" spc="-60" dirty="0">
                <a:latin typeface="Arial MT"/>
                <a:cs typeface="Arial MT"/>
              </a:rPr>
              <a:t> </a:t>
            </a:r>
            <a:r>
              <a:rPr sz="2400" spc="-25" dirty="0">
                <a:latin typeface="Arial MT"/>
                <a:cs typeface="Arial MT"/>
              </a:rPr>
              <a:t>you </a:t>
            </a:r>
            <a:r>
              <a:rPr sz="2400" dirty="0">
                <a:latin typeface="Arial MT"/>
                <a:cs typeface="Arial MT"/>
              </a:rPr>
              <a:t>cannot</a:t>
            </a:r>
            <a:r>
              <a:rPr sz="2400" spc="-70" dirty="0">
                <a:latin typeface="Arial MT"/>
                <a:cs typeface="Arial MT"/>
              </a:rPr>
              <a:t> </a:t>
            </a:r>
            <a:r>
              <a:rPr sz="2400" dirty="0">
                <a:latin typeface="Arial MT"/>
                <a:cs typeface="Arial MT"/>
              </a:rPr>
              <a:t>do</a:t>
            </a:r>
            <a:r>
              <a:rPr sz="2400" spc="-85" dirty="0">
                <a:latin typeface="Arial MT"/>
                <a:cs typeface="Arial MT"/>
              </a:rPr>
              <a:t> </a:t>
            </a:r>
            <a:r>
              <a:rPr sz="2400" dirty="0">
                <a:latin typeface="Arial MT"/>
                <a:cs typeface="Arial MT"/>
              </a:rPr>
              <a:t>everything</a:t>
            </a:r>
            <a:r>
              <a:rPr sz="2400" spc="-65" dirty="0">
                <a:latin typeface="Arial MT"/>
                <a:cs typeface="Arial MT"/>
              </a:rPr>
              <a:t> </a:t>
            </a:r>
            <a:r>
              <a:rPr sz="2400" spc="-10" dirty="0">
                <a:latin typeface="Arial MT"/>
                <a:cs typeface="Arial MT"/>
              </a:rPr>
              <a:t>yourself</a:t>
            </a:r>
            <a:endParaRPr sz="2400">
              <a:latin typeface="Arial MT"/>
              <a:cs typeface="Arial MT"/>
            </a:endParaRP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10</a:t>
            </a:fld>
            <a:endParaRPr spc="-25"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solidFill>
                  <a:srgbClr val="BB8542"/>
                </a:solidFill>
              </a:rPr>
              <a:t>BODY</a:t>
            </a:r>
            <a:r>
              <a:rPr spc="-40" dirty="0">
                <a:solidFill>
                  <a:srgbClr val="BB8542"/>
                </a:solidFill>
              </a:rPr>
              <a:t> </a:t>
            </a:r>
            <a:r>
              <a:rPr dirty="0">
                <a:solidFill>
                  <a:srgbClr val="BB8542"/>
                </a:solidFill>
              </a:rPr>
              <a:t>SUBSTANCE</a:t>
            </a:r>
            <a:r>
              <a:rPr spc="-50" dirty="0">
                <a:solidFill>
                  <a:srgbClr val="BB8542"/>
                </a:solidFill>
              </a:rPr>
              <a:t> </a:t>
            </a:r>
            <a:r>
              <a:rPr dirty="0">
                <a:solidFill>
                  <a:srgbClr val="BB8542"/>
                </a:solidFill>
              </a:rPr>
              <a:t>ISOLATION</a:t>
            </a:r>
            <a:r>
              <a:rPr spc="-65" dirty="0">
                <a:solidFill>
                  <a:srgbClr val="BB8542"/>
                </a:solidFill>
              </a:rPr>
              <a:t> </a:t>
            </a:r>
            <a:r>
              <a:rPr spc="-10" dirty="0">
                <a:solidFill>
                  <a:srgbClr val="000000"/>
                </a:solidFill>
              </a:rPr>
              <a:t>(BSI)</a:t>
            </a:r>
          </a:p>
        </p:txBody>
      </p:sp>
      <p:sp>
        <p:nvSpPr>
          <p:cNvPr id="5" name="object 5"/>
          <p:cNvSpPr txBox="1"/>
          <p:nvPr/>
        </p:nvSpPr>
        <p:spPr>
          <a:xfrm>
            <a:off x="6447774" y="1761280"/>
            <a:ext cx="5554345" cy="720725"/>
          </a:xfrm>
          <a:prstGeom prst="rect">
            <a:avLst/>
          </a:prstGeom>
        </p:spPr>
        <p:txBody>
          <a:bodyPr vert="horz" wrap="square" lIns="0" tIns="53975" rIns="0" bIns="0" rtlCol="0">
            <a:spAutoFit/>
          </a:bodyPr>
          <a:lstStyle/>
          <a:p>
            <a:pPr marL="12700" marR="5080">
              <a:lnSpc>
                <a:spcPts val="2590"/>
              </a:lnSpc>
              <a:spcBef>
                <a:spcPts val="425"/>
              </a:spcBef>
            </a:pPr>
            <a:r>
              <a:rPr sz="2400" dirty="0">
                <a:latin typeface="Arial MT"/>
                <a:cs typeface="Arial MT"/>
              </a:rPr>
              <a:t>As</a:t>
            </a:r>
            <a:r>
              <a:rPr sz="2400" spc="-70" dirty="0">
                <a:latin typeface="Arial MT"/>
                <a:cs typeface="Arial MT"/>
              </a:rPr>
              <a:t> </a:t>
            </a:r>
            <a:r>
              <a:rPr sz="2400" dirty="0">
                <a:latin typeface="Arial MT"/>
                <a:cs typeface="Arial MT"/>
              </a:rPr>
              <a:t>a</a:t>
            </a:r>
            <a:r>
              <a:rPr sz="2400" spc="-65" dirty="0">
                <a:latin typeface="Arial MT"/>
                <a:cs typeface="Arial MT"/>
              </a:rPr>
              <a:t> </a:t>
            </a:r>
            <a:r>
              <a:rPr sz="2400" b="1" dirty="0">
                <a:latin typeface="Arial"/>
                <a:cs typeface="Arial"/>
              </a:rPr>
              <a:t>precaution,</a:t>
            </a:r>
            <a:r>
              <a:rPr sz="2400" b="1" spc="-60" dirty="0">
                <a:latin typeface="Arial"/>
                <a:cs typeface="Arial"/>
              </a:rPr>
              <a:t> </a:t>
            </a:r>
            <a:r>
              <a:rPr sz="2400" dirty="0">
                <a:latin typeface="Arial MT"/>
                <a:cs typeface="Arial MT"/>
              </a:rPr>
              <a:t>the</a:t>
            </a:r>
            <a:r>
              <a:rPr sz="2400" spc="-65" dirty="0">
                <a:latin typeface="Arial MT"/>
                <a:cs typeface="Arial MT"/>
              </a:rPr>
              <a:t> </a:t>
            </a:r>
            <a:r>
              <a:rPr sz="2400" dirty="0">
                <a:latin typeface="Arial MT"/>
                <a:cs typeface="Arial MT"/>
              </a:rPr>
              <a:t>responder</a:t>
            </a:r>
            <a:r>
              <a:rPr sz="2400" spc="-40" dirty="0">
                <a:latin typeface="Arial MT"/>
                <a:cs typeface="Arial MT"/>
              </a:rPr>
              <a:t> </a:t>
            </a:r>
            <a:r>
              <a:rPr sz="2400" spc="-10" dirty="0">
                <a:latin typeface="Arial MT"/>
                <a:cs typeface="Arial MT"/>
              </a:rPr>
              <a:t>should </a:t>
            </a:r>
            <a:r>
              <a:rPr sz="2400" dirty="0">
                <a:latin typeface="Arial MT"/>
                <a:cs typeface="Arial MT"/>
              </a:rPr>
              <a:t>don</a:t>
            </a:r>
            <a:r>
              <a:rPr sz="2400" spc="-70" dirty="0">
                <a:latin typeface="Arial MT"/>
                <a:cs typeface="Arial MT"/>
              </a:rPr>
              <a:t> </a:t>
            </a:r>
            <a:r>
              <a:rPr sz="2400" b="1" spc="-20" dirty="0">
                <a:solidFill>
                  <a:srgbClr val="BB8542"/>
                </a:solidFill>
                <a:latin typeface="Arial"/>
                <a:cs typeface="Arial"/>
              </a:rPr>
              <a:t>latex-</a:t>
            </a:r>
            <a:r>
              <a:rPr sz="2400" b="1" dirty="0">
                <a:solidFill>
                  <a:srgbClr val="BB8542"/>
                </a:solidFill>
                <a:latin typeface="Arial"/>
                <a:cs typeface="Arial"/>
              </a:rPr>
              <a:t>free</a:t>
            </a:r>
            <a:r>
              <a:rPr sz="2400" b="1" spc="-45" dirty="0">
                <a:solidFill>
                  <a:srgbClr val="BB8542"/>
                </a:solidFill>
                <a:latin typeface="Arial"/>
                <a:cs typeface="Arial"/>
              </a:rPr>
              <a:t> </a:t>
            </a:r>
            <a:r>
              <a:rPr sz="2400" dirty="0">
                <a:latin typeface="Arial MT"/>
                <a:cs typeface="Arial MT"/>
              </a:rPr>
              <a:t>gloves</a:t>
            </a:r>
            <a:r>
              <a:rPr sz="2400" spc="-55" dirty="0">
                <a:latin typeface="Arial MT"/>
                <a:cs typeface="Arial MT"/>
              </a:rPr>
              <a:t> </a:t>
            </a:r>
            <a:r>
              <a:rPr sz="2400" dirty="0">
                <a:latin typeface="Arial MT"/>
                <a:cs typeface="Arial MT"/>
              </a:rPr>
              <a:t>whenever</a:t>
            </a:r>
            <a:r>
              <a:rPr sz="2400" spc="-50" dirty="0">
                <a:latin typeface="Arial MT"/>
                <a:cs typeface="Arial MT"/>
              </a:rPr>
              <a:t> </a:t>
            </a:r>
            <a:r>
              <a:rPr sz="2400" spc="-10" dirty="0">
                <a:latin typeface="Arial MT"/>
                <a:cs typeface="Arial MT"/>
              </a:rPr>
              <a:t>possible</a:t>
            </a:r>
            <a:endParaRPr sz="2400">
              <a:latin typeface="Arial MT"/>
              <a:cs typeface="Arial MT"/>
            </a:endParaRPr>
          </a:p>
        </p:txBody>
      </p:sp>
      <p:grpSp>
        <p:nvGrpSpPr>
          <p:cNvPr id="6" name="object 6"/>
          <p:cNvGrpSpPr/>
          <p:nvPr/>
        </p:nvGrpSpPr>
        <p:grpSpPr>
          <a:xfrm>
            <a:off x="209550" y="1197863"/>
            <a:ext cx="11770995" cy="5660390"/>
            <a:chOff x="209550" y="1197863"/>
            <a:chExt cx="11770995" cy="5660390"/>
          </a:xfrm>
        </p:grpSpPr>
        <p:pic>
          <p:nvPicPr>
            <p:cNvPr id="7" name="object 7"/>
            <p:cNvPicPr/>
            <p:nvPr/>
          </p:nvPicPr>
          <p:blipFill>
            <a:blip r:embed="rId4" cstate="print"/>
            <a:stretch>
              <a:fillRect/>
            </a:stretch>
          </p:blipFill>
          <p:spPr>
            <a:xfrm>
              <a:off x="8207514" y="2513838"/>
              <a:ext cx="3772636" cy="3771899"/>
            </a:xfrm>
            <a:prstGeom prst="rect">
              <a:avLst/>
            </a:prstGeom>
          </p:spPr>
        </p:pic>
        <p:pic>
          <p:nvPicPr>
            <p:cNvPr id="8" name="object 8"/>
            <p:cNvPicPr/>
            <p:nvPr/>
          </p:nvPicPr>
          <p:blipFill>
            <a:blip r:embed="rId5" cstate="print"/>
            <a:stretch>
              <a:fillRect/>
            </a:stretch>
          </p:blipFill>
          <p:spPr>
            <a:xfrm>
              <a:off x="8401811" y="2708147"/>
              <a:ext cx="3185921" cy="3185159"/>
            </a:xfrm>
            <a:prstGeom prst="rect">
              <a:avLst/>
            </a:prstGeom>
          </p:spPr>
        </p:pic>
        <p:pic>
          <p:nvPicPr>
            <p:cNvPr id="9" name="object 9"/>
            <p:cNvPicPr/>
            <p:nvPr/>
          </p:nvPicPr>
          <p:blipFill>
            <a:blip r:embed="rId6" cstate="print"/>
            <a:stretch>
              <a:fillRect/>
            </a:stretch>
          </p:blipFill>
          <p:spPr>
            <a:xfrm>
              <a:off x="5949695" y="4002036"/>
              <a:ext cx="3950957" cy="2855963"/>
            </a:xfrm>
            <a:prstGeom prst="rect">
              <a:avLst/>
            </a:prstGeom>
          </p:spPr>
        </p:pic>
        <p:pic>
          <p:nvPicPr>
            <p:cNvPr id="10" name="object 10"/>
            <p:cNvPicPr/>
            <p:nvPr/>
          </p:nvPicPr>
          <p:blipFill>
            <a:blip r:embed="rId7" cstate="print"/>
            <a:stretch>
              <a:fillRect/>
            </a:stretch>
          </p:blipFill>
          <p:spPr>
            <a:xfrm>
              <a:off x="6144097" y="4196727"/>
              <a:ext cx="3364173" cy="2335707"/>
            </a:xfrm>
            <a:prstGeom prst="rect">
              <a:avLst/>
            </a:prstGeom>
          </p:spPr>
        </p:pic>
        <p:pic>
          <p:nvPicPr>
            <p:cNvPr id="11" name="object 11"/>
            <p:cNvPicPr/>
            <p:nvPr/>
          </p:nvPicPr>
          <p:blipFill>
            <a:blip r:embed="rId8" cstate="print"/>
            <a:stretch>
              <a:fillRect/>
            </a:stretch>
          </p:blipFill>
          <p:spPr>
            <a:xfrm>
              <a:off x="209550" y="1197863"/>
              <a:ext cx="6013703" cy="4860797"/>
            </a:xfrm>
            <a:prstGeom prst="rect">
              <a:avLst/>
            </a:prstGeom>
          </p:spPr>
        </p:pic>
        <p:pic>
          <p:nvPicPr>
            <p:cNvPr id="12" name="object 12"/>
            <p:cNvPicPr/>
            <p:nvPr/>
          </p:nvPicPr>
          <p:blipFill>
            <a:blip r:embed="rId9" cstate="print"/>
            <a:stretch>
              <a:fillRect/>
            </a:stretch>
          </p:blipFill>
          <p:spPr>
            <a:xfrm>
              <a:off x="403860" y="1392173"/>
              <a:ext cx="5426963" cy="4273842"/>
            </a:xfrm>
            <a:prstGeom prst="rect">
              <a:avLst/>
            </a:prstGeom>
          </p:spPr>
        </p:pic>
        <p:sp>
          <p:nvSpPr>
            <p:cNvPr id="13" name="object 13"/>
            <p:cNvSpPr/>
            <p:nvPr/>
          </p:nvSpPr>
          <p:spPr>
            <a:xfrm>
              <a:off x="374904" y="5576313"/>
              <a:ext cx="5619750" cy="989330"/>
            </a:xfrm>
            <a:custGeom>
              <a:avLst/>
              <a:gdLst/>
              <a:ahLst/>
              <a:cxnLst/>
              <a:rect l="l" t="t" r="r" b="b"/>
              <a:pathLst>
                <a:path w="5619750" h="989329">
                  <a:moveTo>
                    <a:pt x="5517781" y="0"/>
                  </a:moveTo>
                  <a:lnTo>
                    <a:pt x="101968" y="0"/>
                  </a:lnTo>
                  <a:lnTo>
                    <a:pt x="62279" y="8013"/>
                  </a:lnTo>
                  <a:lnTo>
                    <a:pt x="29867" y="29867"/>
                  </a:lnTo>
                  <a:lnTo>
                    <a:pt x="8013" y="62279"/>
                  </a:lnTo>
                  <a:lnTo>
                    <a:pt x="0" y="101968"/>
                  </a:lnTo>
                  <a:lnTo>
                    <a:pt x="0" y="887107"/>
                  </a:lnTo>
                  <a:lnTo>
                    <a:pt x="8013" y="926802"/>
                  </a:lnTo>
                  <a:lnTo>
                    <a:pt x="29867" y="959213"/>
                  </a:lnTo>
                  <a:lnTo>
                    <a:pt x="62279" y="981064"/>
                  </a:lnTo>
                  <a:lnTo>
                    <a:pt x="101968" y="989076"/>
                  </a:lnTo>
                  <a:lnTo>
                    <a:pt x="5517781" y="989076"/>
                  </a:lnTo>
                  <a:lnTo>
                    <a:pt x="5557470" y="981064"/>
                  </a:lnTo>
                  <a:lnTo>
                    <a:pt x="5589882" y="959213"/>
                  </a:lnTo>
                  <a:lnTo>
                    <a:pt x="5611736" y="926802"/>
                  </a:lnTo>
                  <a:lnTo>
                    <a:pt x="5619750" y="887107"/>
                  </a:lnTo>
                  <a:lnTo>
                    <a:pt x="5619750" y="101968"/>
                  </a:lnTo>
                  <a:lnTo>
                    <a:pt x="5611736" y="62279"/>
                  </a:lnTo>
                  <a:lnTo>
                    <a:pt x="5589882" y="29867"/>
                  </a:lnTo>
                  <a:lnTo>
                    <a:pt x="5557470" y="8013"/>
                  </a:lnTo>
                  <a:lnTo>
                    <a:pt x="5517781" y="0"/>
                  </a:lnTo>
                  <a:close/>
                </a:path>
              </a:pathLst>
            </a:custGeom>
            <a:solidFill>
              <a:srgbClr val="F0F1F1"/>
            </a:solidFill>
          </p:spPr>
          <p:txBody>
            <a:bodyPr wrap="square" lIns="0" tIns="0" rIns="0" bIns="0" rtlCol="0"/>
            <a:lstStyle/>
            <a:p>
              <a:endParaRPr/>
            </a:p>
          </p:txBody>
        </p:sp>
      </p:grpSp>
      <p:sp>
        <p:nvSpPr>
          <p:cNvPr id="14" name="object 14"/>
          <p:cNvSpPr txBox="1"/>
          <p:nvPr/>
        </p:nvSpPr>
        <p:spPr>
          <a:xfrm>
            <a:off x="1496956" y="5769592"/>
            <a:ext cx="401447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In</a:t>
            </a:r>
            <a:r>
              <a:rPr sz="1800" spc="-15" dirty="0">
                <a:latin typeface="Arial MT"/>
                <a:cs typeface="Arial MT"/>
              </a:rPr>
              <a:t> </a:t>
            </a:r>
            <a:r>
              <a:rPr sz="1800" b="1" dirty="0">
                <a:latin typeface="Arial"/>
                <a:cs typeface="Arial"/>
              </a:rPr>
              <a:t>CARE</a:t>
            </a:r>
            <a:r>
              <a:rPr sz="1800" b="1" spc="-10" dirty="0">
                <a:latin typeface="Arial"/>
                <a:cs typeface="Arial"/>
              </a:rPr>
              <a:t> </a:t>
            </a:r>
            <a:r>
              <a:rPr sz="1800" b="1" dirty="0">
                <a:latin typeface="Arial"/>
                <a:cs typeface="Arial"/>
              </a:rPr>
              <a:t>UNDER</a:t>
            </a:r>
            <a:r>
              <a:rPr sz="1800" b="1" spc="-15" dirty="0">
                <a:latin typeface="Arial"/>
                <a:cs typeface="Arial"/>
              </a:rPr>
              <a:t> </a:t>
            </a:r>
            <a:r>
              <a:rPr sz="1800" b="1" dirty="0">
                <a:latin typeface="Arial"/>
                <a:cs typeface="Arial"/>
              </a:rPr>
              <a:t>FIRE</a:t>
            </a:r>
            <a:r>
              <a:rPr sz="1800" b="1" spc="-5" dirty="0">
                <a:latin typeface="Arial"/>
                <a:cs typeface="Arial"/>
              </a:rPr>
              <a:t> </a:t>
            </a:r>
            <a:r>
              <a:rPr sz="1800" dirty="0">
                <a:latin typeface="Arial MT"/>
                <a:cs typeface="Arial MT"/>
              </a:rPr>
              <a:t>or</a:t>
            </a:r>
            <a:r>
              <a:rPr sz="1800" spc="-10" dirty="0">
                <a:latin typeface="Arial MT"/>
                <a:cs typeface="Arial MT"/>
              </a:rPr>
              <a:t> </a:t>
            </a:r>
            <a:r>
              <a:rPr sz="1800" dirty="0">
                <a:latin typeface="Arial MT"/>
                <a:cs typeface="Arial MT"/>
              </a:rPr>
              <a:t>other</a:t>
            </a:r>
            <a:r>
              <a:rPr sz="1800" spc="-15" dirty="0">
                <a:latin typeface="Arial MT"/>
                <a:cs typeface="Arial MT"/>
              </a:rPr>
              <a:t> </a:t>
            </a:r>
            <a:r>
              <a:rPr sz="1800" spc="-10" dirty="0">
                <a:latin typeface="Arial MT"/>
                <a:cs typeface="Arial MT"/>
              </a:rPr>
              <a:t>tactical </a:t>
            </a:r>
            <a:r>
              <a:rPr sz="1800" dirty="0">
                <a:latin typeface="Arial MT"/>
                <a:cs typeface="Arial MT"/>
              </a:rPr>
              <a:t>situations,</a:t>
            </a:r>
            <a:r>
              <a:rPr sz="1800" spc="-25" dirty="0">
                <a:latin typeface="Arial MT"/>
                <a:cs typeface="Arial MT"/>
              </a:rPr>
              <a:t> </a:t>
            </a:r>
            <a:r>
              <a:rPr sz="1800" dirty="0">
                <a:latin typeface="Arial MT"/>
                <a:cs typeface="Arial MT"/>
              </a:rPr>
              <a:t>BSI</a:t>
            </a:r>
            <a:r>
              <a:rPr sz="1800" spc="-5" dirty="0">
                <a:latin typeface="Arial MT"/>
                <a:cs typeface="Arial MT"/>
              </a:rPr>
              <a:t> </a:t>
            </a:r>
            <a:r>
              <a:rPr sz="1800" dirty="0">
                <a:latin typeface="Arial MT"/>
                <a:cs typeface="Arial MT"/>
              </a:rPr>
              <a:t>may</a:t>
            </a:r>
            <a:r>
              <a:rPr sz="1800" spc="-15" dirty="0">
                <a:latin typeface="Arial MT"/>
                <a:cs typeface="Arial MT"/>
              </a:rPr>
              <a:t> </a:t>
            </a:r>
            <a:r>
              <a:rPr sz="1800" dirty="0">
                <a:latin typeface="Arial MT"/>
                <a:cs typeface="Arial MT"/>
              </a:rPr>
              <a:t>not</a:t>
            </a:r>
            <a:r>
              <a:rPr sz="1800" spc="-10" dirty="0">
                <a:latin typeface="Arial MT"/>
                <a:cs typeface="Arial MT"/>
              </a:rPr>
              <a:t> </a:t>
            </a:r>
            <a:r>
              <a:rPr sz="1800" dirty="0">
                <a:latin typeface="Arial MT"/>
                <a:cs typeface="Arial MT"/>
              </a:rPr>
              <a:t>be</a:t>
            </a:r>
            <a:r>
              <a:rPr sz="1800" spc="-5" dirty="0">
                <a:latin typeface="Arial MT"/>
                <a:cs typeface="Arial MT"/>
              </a:rPr>
              <a:t> </a:t>
            </a:r>
            <a:r>
              <a:rPr sz="1800" spc="-10" dirty="0">
                <a:latin typeface="Arial MT"/>
                <a:cs typeface="Arial MT"/>
              </a:rPr>
              <a:t>feasible</a:t>
            </a:r>
            <a:endParaRPr sz="1800">
              <a:latin typeface="Arial MT"/>
              <a:cs typeface="Arial MT"/>
            </a:endParaRPr>
          </a:p>
        </p:txBody>
      </p:sp>
      <p:pic>
        <p:nvPicPr>
          <p:cNvPr id="15" name="object 15"/>
          <p:cNvPicPr/>
          <p:nvPr/>
        </p:nvPicPr>
        <p:blipFill>
          <a:blip r:embed="rId10" cstate="print"/>
          <a:stretch>
            <a:fillRect/>
          </a:stretch>
        </p:blipFill>
        <p:spPr>
          <a:xfrm>
            <a:off x="696468" y="5760720"/>
            <a:ext cx="652271" cy="568451"/>
          </a:xfrm>
          <a:prstGeom prst="rect">
            <a:avLst/>
          </a:prstGeom>
        </p:spPr>
      </p:pic>
      <p:sp>
        <p:nvSpPr>
          <p:cNvPr id="16" name="object 1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7" name="object 1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807E7E"/>
                </a:solidFill>
                <a:latin typeface="Arial"/>
                <a:cs typeface="Arial"/>
              </a:rPr>
              <a:t>Module</a:t>
            </a:r>
            <a:r>
              <a:rPr sz="2000" b="1" spc="-65" dirty="0">
                <a:solidFill>
                  <a:srgbClr val="807E7E"/>
                </a:solidFill>
                <a:latin typeface="Arial"/>
                <a:cs typeface="Arial"/>
              </a:rPr>
              <a:t> </a:t>
            </a:r>
            <a:r>
              <a:rPr sz="2000" b="1" dirty="0">
                <a:solidFill>
                  <a:srgbClr val="807E7E"/>
                </a:solidFill>
                <a:latin typeface="Arial"/>
                <a:cs typeface="Arial"/>
              </a:rPr>
              <a:t>5:</a:t>
            </a:r>
            <a:r>
              <a:rPr sz="2000" b="1" spc="-70" dirty="0">
                <a:solidFill>
                  <a:srgbClr val="807E7E"/>
                </a:solidFill>
                <a:latin typeface="Arial"/>
                <a:cs typeface="Arial"/>
              </a:rPr>
              <a:t> </a:t>
            </a:r>
            <a:r>
              <a:rPr sz="2000" b="1" dirty="0">
                <a:solidFill>
                  <a:srgbClr val="807E7E"/>
                </a:solidFill>
                <a:latin typeface="Arial"/>
                <a:cs typeface="Arial"/>
              </a:rPr>
              <a:t>Tactical</a:t>
            </a:r>
            <a:r>
              <a:rPr sz="2000" b="1" spc="-80" dirty="0">
                <a:solidFill>
                  <a:srgbClr val="807E7E"/>
                </a:solidFill>
                <a:latin typeface="Arial"/>
                <a:cs typeface="Arial"/>
              </a:rPr>
              <a:t> </a:t>
            </a:r>
            <a:r>
              <a:rPr sz="2000" b="1" dirty="0">
                <a:solidFill>
                  <a:srgbClr val="807E7E"/>
                </a:solidFill>
                <a:latin typeface="Arial"/>
                <a:cs typeface="Arial"/>
              </a:rPr>
              <a:t>Trauma</a:t>
            </a:r>
            <a:r>
              <a:rPr sz="2000" b="1" spc="-60" dirty="0">
                <a:solidFill>
                  <a:srgbClr val="807E7E"/>
                </a:solidFill>
                <a:latin typeface="Arial"/>
                <a:cs typeface="Arial"/>
              </a:rPr>
              <a:t> </a:t>
            </a:r>
            <a:r>
              <a:rPr sz="2000" b="1" spc="-10" dirty="0">
                <a:solidFill>
                  <a:srgbClr val="807E7E"/>
                </a:solidFill>
                <a:latin typeface="Arial"/>
                <a:cs typeface="Arial"/>
              </a:rPr>
              <a:t>Assessment</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332541" y="707630"/>
            <a:ext cx="3607435" cy="574040"/>
          </a:xfrm>
          <a:prstGeom prst="rect">
            <a:avLst/>
          </a:prstGeom>
        </p:spPr>
        <p:txBody>
          <a:bodyPr vert="horz" wrap="square" lIns="0" tIns="12700" rIns="0" bIns="0" rtlCol="0">
            <a:spAutoFit/>
          </a:bodyPr>
          <a:lstStyle/>
          <a:p>
            <a:pPr marL="12700">
              <a:lnSpc>
                <a:spcPct val="100000"/>
              </a:lnSpc>
              <a:spcBef>
                <a:spcPts val="100"/>
              </a:spcBef>
            </a:pPr>
            <a:r>
              <a:rPr dirty="0"/>
              <a:t>TTA</a:t>
            </a:r>
            <a:r>
              <a:rPr spc="-85" dirty="0"/>
              <a:t> </a:t>
            </a:r>
            <a:r>
              <a:rPr spc="-10" dirty="0"/>
              <a:t>SEQUENCE</a:t>
            </a:r>
          </a:p>
        </p:txBody>
      </p:sp>
      <p:sp>
        <p:nvSpPr>
          <p:cNvPr id="6" name="object 6"/>
          <p:cNvSpPr/>
          <p:nvPr/>
        </p:nvSpPr>
        <p:spPr>
          <a:xfrm>
            <a:off x="413004" y="2748533"/>
            <a:ext cx="684530" cy="684530"/>
          </a:xfrm>
          <a:custGeom>
            <a:avLst/>
            <a:gdLst/>
            <a:ahLst/>
            <a:cxnLst/>
            <a:rect l="l" t="t" r="r" b="b"/>
            <a:pathLst>
              <a:path w="684530" h="684529">
                <a:moveTo>
                  <a:pt x="342138" y="0"/>
                </a:moveTo>
                <a:lnTo>
                  <a:pt x="295710" y="3123"/>
                </a:lnTo>
                <a:lnTo>
                  <a:pt x="251182" y="12221"/>
                </a:lnTo>
                <a:lnTo>
                  <a:pt x="208960" y="26886"/>
                </a:lnTo>
                <a:lnTo>
                  <a:pt x="169451" y="46710"/>
                </a:lnTo>
                <a:lnTo>
                  <a:pt x="133065" y="71287"/>
                </a:lnTo>
                <a:lnTo>
                  <a:pt x="100207" y="100207"/>
                </a:lnTo>
                <a:lnTo>
                  <a:pt x="71287" y="133065"/>
                </a:lnTo>
                <a:lnTo>
                  <a:pt x="46710" y="169451"/>
                </a:lnTo>
                <a:lnTo>
                  <a:pt x="26886" y="208960"/>
                </a:lnTo>
                <a:lnTo>
                  <a:pt x="12221" y="251182"/>
                </a:lnTo>
                <a:lnTo>
                  <a:pt x="3123" y="295710"/>
                </a:lnTo>
                <a:lnTo>
                  <a:pt x="0" y="342138"/>
                </a:lnTo>
                <a:lnTo>
                  <a:pt x="3123" y="388565"/>
                </a:lnTo>
                <a:lnTo>
                  <a:pt x="12221" y="433093"/>
                </a:lnTo>
                <a:lnTo>
                  <a:pt x="26886" y="475315"/>
                </a:lnTo>
                <a:lnTo>
                  <a:pt x="46710" y="514824"/>
                </a:lnTo>
                <a:lnTo>
                  <a:pt x="71287" y="551210"/>
                </a:lnTo>
                <a:lnTo>
                  <a:pt x="100207" y="584068"/>
                </a:lnTo>
                <a:lnTo>
                  <a:pt x="133065" y="612988"/>
                </a:lnTo>
                <a:lnTo>
                  <a:pt x="169451" y="637565"/>
                </a:lnTo>
                <a:lnTo>
                  <a:pt x="208960" y="657389"/>
                </a:lnTo>
                <a:lnTo>
                  <a:pt x="251182" y="672054"/>
                </a:lnTo>
                <a:lnTo>
                  <a:pt x="295710" y="681152"/>
                </a:lnTo>
                <a:lnTo>
                  <a:pt x="342138" y="684276"/>
                </a:lnTo>
                <a:lnTo>
                  <a:pt x="388565" y="681152"/>
                </a:lnTo>
                <a:lnTo>
                  <a:pt x="433093" y="672054"/>
                </a:lnTo>
                <a:lnTo>
                  <a:pt x="475315" y="657389"/>
                </a:lnTo>
                <a:lnTo>
                  <a:pt x="514824" y="637565"/>
                </a:lnTo>
                <a:lnTo>
                  <a:pt x="551210" y="612988"/>
                </a:lnTo>
                <a:lnTo>
                  <a:pt x="584068" y="584068"/>
                </a:lnTo>
                <a:lnTo>
                  <a:pt x="612988" y="551210"/>
                </a:lnTo>
                <a:lnTo>
                  <a:pt x="637565" y="514824"/>
                </a:lnTo>
                <a:lnTo>
                  <a:pt x="657389" y="475315"/>
                </a:lnTo>
                <a:lnTo>
                  <a:pt x="672054" y="433093"/>
                </a:lnTo>
                <a:lnTo>
                  <a:pt x="681152" y="388565"/>
                </a:lnTo>
                <a:lnTo>
                  <a:pt x="684276" y="342138"/>
                </a:lnTo>
                <a:lnTo>
                  <a:pt x="681152" y="295710"/>
                </a:lnTo>
                <a:lnTo>
                  <a:pt x="672054" y="251182"/>
                </a:lnTo>
                <a:lnTo>
                  <a:pt x="657389" y="208960"/>
                </a:lnTo>
                <a:lnTo>
                  <a:pt x="637565" y="169451"/>
                </a:lnTo>
                <a:lnTo>
                  <a:pt x="612988" y="133065"/>
                </a:lnTo>
                <a:lnTo>
                  <a:pt x="584068" y="100207"/>
                </a:lnTo>
                <a:lnTo>
                  <a:pt x="551210" y="71287"/>
                </a:lnTo>
                <a:lnTo>
                  <a:pt x="514824" y="46710"/>
                </a:lnTo>
                <a:lnTo>
                  <a:pt x="475315" y="26886"/>
                </a:lnTo>
                <a:lnTo>
                  <a:pt x="433093" y="12221"/>
                </a:lnTo>
                <a:lnTo>
                  <a:pt x="388565" y="3123"/>
                </a:lnTo>
                <a:lnTo>
                  <a:pt x="342138" y="0"/>
                </a:lnTo>
                <a:close/>
              </a:path>
            </a:pathLst>
          </a:custGeom>
          <a:solidFill>
            <a:srgbClr val="8AB7CD"/>
          </a:solidFill>
        </p:spPr>
        <p:txBody>
          <a:bodyPr wrap="square" lIns="0" tIns="0" rIns="0" bIns="0" rtlCol="0"/>
          <a:lstStyle/>
          <a:p>
            <a:endParaRPr/>
          </a:p>
        </p:txBody>
      </p:sp>
      <p:sp>
        <p:nvSpPr>
          <p:cNvPr id="7" name="object 7"/>
          <p:cNvSpPr/>
          <p:nvPr/>
        </p:nvSpPr>
        <p:spPr>
          <a:xfrm>
            <a:off x="413004" y="3531108"/>
            <a:ext cx="684530" cy="684530"/>
          </a:xfrm>
          <a:custGeom>
            <a:avLst/>
            <a:gdLst/>
            <a:ahLst/>
            <a:cxnLst/>
            <a:rect l="l" t="t" r="r" b="b"/>
            <a:pathLst>
              <a:path w="684530" h="684529">
                <a:moveTo>
                  <a:pt x="342138" y="0"/>
                </a:moveTo>
                <a:lnTo>
                  <a:pt x="295710" y="3123"/>
                </a:lnTo>
                <a:lnTo>
                  <a:pt x="251182" y="12221"/>
                </a:lnTo>
                <a:lnTo>
                  <a:pt x="208960" y="26886"/>
                </a:lnTo>
                <a:lnTo>
                  <a:pt x="169451" y="46710"/>
                </a:lnTo>
                <a:lnTo>
                  <a:pt x="133065" y="71287"/>
                </a:lnTo>
                <a:lnTo>
                  <a:pt x="100207" y="100207"/>
                </a:lnTo>
                <a:lnTo>
                  <a:pt x="71287" y="133065"/>
                </a:lnTo>
                <a:lnTo>
                  <a:pt x="46710" y="169451"/>
                </a:lnTo>
                <a:lnTo>
                  <a:pt x="26886" y="208960"/>
                </a:lnTo>
                <a:lnTo>
                  <a:pt x="12221" y="251182"/>
                </a:lnTo>
                <a:lnTo>
                  <a:pt x="3123" y="295710"/>
                </a:lnTo>
                <a:lnTo>
                  <a:pt x="0" y="342138"/>
                </a:lnTo>
                <a:lnTo>
                  <a:pt x="3123" y="388565"/>
                </a:lnTo>
                <a:lnTo>
                  <a:pt x="12221" y="433093"/>
                </a:lnTo>
                <a:lnTo>
                  <a:pt x="26886" y="475315"/>
                </a:lnTo>
                <a:lnTo>
                  <a:pt x="46710" y="514824"/>
                </a:lnTo>
                <a:lnTo>
                  <a:pt x="71287" y="551210"/>
                </a:lnTo>
                <a:lnTo>
                  <a:pt x="100207" y="584068"/>
                </a:lnTo>
                <a:lnTo>
                  <a:pt x="133065" y="612988"/>
                </a:lnTo>
                <a:lnTo>
                  <a:pt x="169451" y="637565"/>
                </a:lnTo>
                <a:lnTo>
                  <a:pt x="208960" y="657389"/>
                </a:lnTo>
                <a:lnTo>
                  <a:pt x="251182" y="672054"/>
                </a:lnTo>
                <a:lnTo>
                  <a:pt x="295710" y="681152"/>
                </a:lnTo>
                <a:lnTo>
                  <a:pt x="342138" y="684276"/>
                </a:lnTo>
                <a:lnTo>
                  <a:pt x="388565" y="681152"/>
                </a:lnTo>
                <a:lnTo>
                  <a:pt x="433093" y="672054"/>
                </a:lnTo>
                <a:lnTo>
                  <a:pt x="475315" y="657389"/>
                </a:lnTo>
                <a:lnTo>
                  <a:pt x="514824" y="637565"/>
                </a:lnTo>
                <a:lnTo>
                  <a:pt x="551210" y="612988"/>
                </a:lnTo>
                <a:lnTo>
                  <a:pt x="584068" y="584068"/>
                </a:lnTo>
                <a:lnTo>
                  <a:pt x="612988" y="551210"/>
                </a:lnTo>
                <a:lnTo>
                  <a:pt x="637565" y="514824"/>
                </a:lnTo>
                <a:lnTo>
                  <a:pt x="657389" y="475315"/>
                </a:lnTo>
                <a:lnTo>
                  <a:pt x="672054" y="433093"/>
                </a:lnTo>
                <a:lnTo>
                  <a:pt x="681152" y="388565"/>
                </a:lnTo>
                <a:lnTo>
                  <a:pt x="684276" y="342138"/>
                </a:lnTo>
                <a:lnTo>
                  <a:pt x="681152" y="295710"/>
                </a:lnTo>
                <a:lnTo>
                  <a:pt x="672054" y="251182"/>
                </a:lnTo>
                <a:lnTo>
                  <a:pt x="657389" y="208960"/>
                </a:lnTo>
                <a:lnTo>
                  <a:pt x="637565" y="169451"/>
                </a:lnTo>
                <a:lnTo>
                  <a:pt x="612988" y="133065"/>
                </a:lnTo>
                <a:lnTo>
                  <a:pt x="584068" y="100207"/>
                </a:lnTo>
                <a:lnTo>
                  <a:pt x="551210" y="71287"/>
                </a:lnTo>
                <a:lnTo>
                  <a:pt x="514824" y="46710"/>
                </a:lnTo>
                <a:lnTo>
                  <a:pt x="475315" y="26886"/>
                </a:lnTo>
                <a:lnTo>
                  <a:pt x="433093" y="12221"/>
                </a:lnTo>
                <a:lnTo>
                  <a:pt x="388565" y="3123"/>
                </a:lnTo>
                <a:lnTo>
                  <a:pt x="342138" y="0"/>
                </a:lnTo>
                <a:close/>
              </a:path>
            </a:pathLst>
          </a:custGeom>
          <a:solidFill>
            <a:srgbClr val="798667"/>
          </a:solidFill>
        </p:spPr>
        <p:txBody>
          <a:bodyPr wrap="square" lIns="0" tIns="0" rIns="0" bIns="0" rtlCol="0"/>
          <a:lstStyle/>
          <a:p>
            <a:endParaRPr/>
          </a:p>
        </p:txBody>
      </p:sp>
      <p:sp>
        <p:nvSpPr>
          <p:cNvPr id="8" name="object 8"/>
          <p:cNvSpPr txBox="1"/>
          <p:nvPr/>
        </p:nvSpPr>
        <p:spPr>
          <a:xfrm>
            <a:off x="1170744" y="3663319"/>
            <a:ext cx="317373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FFFFFF"/>
                </a:solidFill>
                <a:latin typeface="Arial"/>
                <a:cs typeface="Arial"/>
              </a:rPr>
              <a:t>RESPIRATION</a:t>
            </a:r>
            <a:r>
              <a:rPr sz="2400" b="1" spc="-95" dirty="0">
                <a:solidFill>
                  <a:srgbClr val="FFFFFF"/>
                </a:solidFill>
                <a:latin typeface="Arial"/>
                <a:cs typeface="Arial"/>
              </a:rPr>
              <a:t> </a:t>
            </a:r>
            <a:r>
              <a:rPr sz="1600" spc="-10" dirty="0">
                <a:solidFill>
                  <a:srgbClr val="FFFFFF"/>
                </a:solidFill>
                <a:latin typeface="Arial MT"/>
                <a:cs typeface="Arial MT"/>
              </a:rPr>
              <a:t>(breathing)</a:t>
            </a:r>
            <a:endParaRPr sz="1600">
              <a:latin typeface="Arial MT"/>
              <a:cs typeface="Arial MT"/>
            </a:endParaRPr>
          </a:p>
        </p:txBody>
      </p:sp>
      <p:sp>
        <p:nvSpPr>
          <p:cNvPr id="9" name="object 9"/>
          <p:cNvSpPr/>
          <p:nvPr/>
        </p:nvSpPr>
        <p:spPr>
          <a:xfrm>
            <a:off x="413004" y="4314444"/>
            <a:ext cx="684530" cy="683895"/>
          </a:xfrm>
          <a:custGeom>
            <a:avLst/>
            <a:gdLst/>
            <a:ahLst/>
            <a:cxnLst/>
            <a:rect l="l" t="t" r="r" b="b"/>
            <a:pathLst>
              <a:path w="684530" h="683895">
                <a:moveTo>
                  <a:pt x="342138" y="0"/>
                </a:moveTo>
                <a:lnTo>
                  <a:pt x="295710" y="3119"/>
                </a:lnTo>
                <a:lnTo>
                  <a:pt x="251182" y="12207"/>
                </a:lnTo>
                <a:lnTo>
                  <a:pt x="208960" y="26856"/>
                </a:lnTo>
                <a:lnTo>
                  <a:pt x="169451" y="46659"/>
                </a:lnTo>
                <a:lnTo>
                  <a:pt x="133065" y="71209"/>
                </a:lnTo>
                <a:lnTo>
                  <a:pt x="100207" y="100098"/>
                </a:lnTo>
                <a:lnTo>
                  <a:pt x="71287" y="132919"/>
                </a:lnTo>
                <a:lnTo>
                  <a:pt x="46710" y="169265"/>
                </a:lnTo>
                <a:lnTo>
                  <a:pt x="26886" y="208729"/>
                </a:lnTo>
                <a:lnTo>
                  <a:pt x="12221" y="250904"/>
                </a:lnTo>
                <a:lnTo>
                  <a:pt x="3123" y="295382"/>
                </a:lnTo>
                <a:lnTo>
                  <a:pt x="0" y="341756"/>
                </a:lnTo>
                <a:lnTo>
                  <a:pt x="3123" y="388131"/>
                </a:lnTo>
                <a:lnTo>
                  <a:pt x="12221" y="432609"/>
                </a:lnTo>
                <a:lnTo>
                  <a:pt x="26886" y="474784"/>
                </a:lnTo>
                <a:lnTo>
                  <a:pt x="46710" y="514248"/>
                </a:lnTo>
                <a:lnTo>
                  <a:pt x="71287" y="550594"/>
                </a:lnTo>
                <a:lnTo>
                  <a:pt x="100207" y="583415"/>
                </a:lnTo>
                <a:lnTo>
                  <a:pt x="133065" y="612304"/>
                </a:lnTo>
                <a:lnTo>
                  <a:pt x="169451" y="636854"/>
                </a:lnTo>
                <a:lnTo>
                  <a:pt x="208960" y="656657"/>
                </a:lnTo>
                <a:lnTo>
                  <a:pt x="251182" y="671306"/>
                </a:lnTo>
                <a:lnTo>
                  <a:pt x="295710" y="680394"/>
                </a:lnTo>
                <a:lnTo>
                  <a:pt x="342138" y="683513"/>
                </a:lnTo>
                <a:lnTo>
                  <a:pt x="388565" y="680394"/>
                </a:lnTo>
                <a:lnTo>
                  <a:pt x="433093" y="671306"/>
                </a:lnTo>
                <a:lnTo>
                  <a:pt x="475315" y="656657"/>
                </a:lnTo>
                <a:lnTo>
                  <a:pt x="514824" y="636854"/>
                </a:lnTo>
                <a:lnTo>
                  <a:pt x="551210" y="612304"/>
                </a:lnTo>
                <a:lnTo>
                  <a:pt x="584068" y="583415"/>
                </a:lnTo>
                <a:lnTo>
                  <a:pt x="612988" y="550594"/>
                </a:lnTo>
                <a:lnTo>
                  <a:pt x="637565" y="514248"/>
                </a:lnTo>
                <a:lnTo>
                  <a:pt x="657389" y="474784"/>
                </a:lnTo>
                <a:lnTo>
                  <a:pt x="672054" y="432609"/>
                </a:lnTo>
                <a:lnTo>
                  <a:pt x="681152" y="388131"/>
                </a:lnTo>
                <a:lnTo>
                  <a:pt x="684276" y="341756"/>
                </a:lnTo>
                <a:lnTo>
                  <a:pt x="681152" y="295382"/>
                </a:lnTo>
                <a:lnTo>
                  <a:pt x="672054" y="250904"/>
                </a:lnTo>
                <a:lnTo>
                  <a:pt x="657389" y="208729"/>
                </a:lnTo>
                <a:lnTo>
                  <a:pt x="637565" y="169265"/>
                </a:lnTo>
                <a:lnTo>
                  <a:pt x="612988" y="132919"/>
                </a:lnTo>
                <a:lnTo>
                  <a:pt x="584068" y="100098"/>
                </a:lnTo>
                <a:lnTo>
                  <a:pt x="551210" y="71209"/>
                </a:lnTo>
                <a:lnTo>
                  <a:pt x="514824" y="46659"/>
                </a:lnTo>
                <a:lnTo>
                  <a:pt x="475315" y="26856"/>
                </a:lnTo>
                <a:lnTo>
                  <a:pt x="433093" y="12207"/>
                </a:lnTo>
                <a:lnTo>
                  <a:pt x="388565" y="3119"/>
                </a:lnTo>
                <a:lnTo>
                  <a:pt x="342138" y="0"/>
                </a:lnTo>
                <a:close/>
              </a:path>
            </a:pathLst>
          </a:custGeom>
          <a:solidFill>
            <a:srgbClr val="F16438"/>
          </a:solidFill>
        </p:spPr>
        <p:txBody>
          <a:bodyPr wrap="square" lIns="0" tIns="0" rIns="0" bIns="0" rtlCol="0"/>
          <a:lstStyle/>
          <a:p>
            <a:endParaRPr/>
          </a:p>
        </p:txBody>
      </p:sp>
      <p:sp>
        <p:nvSpPr>
          <p:cNvPr id="10" name="object 10"/>
          <p:cNvSpPr txBox="1"/>
          <p:nvPr/>
        </p:nvSpPr>
        <p:spPr>
          <a:xfrm>
            <a:off x="1170744" y="4452246"/>
            <a:ext cx="21247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CIRCULATION</a:t>
            </a:r>
            <a:endParaRPr sz="2400">
              <a:latin typeface="Arial"/>
              <a:cs typeface="Arial"/>
            </a:endParaRPr>
          </a:p>
        </p:txBody>
      </p:sp>
      <p:sp>
        <p:nvSpPr>
          <p:cNvPr id="11" name="object 11"/>
          <p:cNvSpPr/>
          <p:nvPr/>
        </p:nvSpPr>
        <p:spPr>
          <a:xfrm>
            <a:off x="413004" y="5231129"/>
            <a:ext cx="684530" cy="683895"/>
          </a:xfrm>
          <a:custGeom>
            <a:avLst/>
            <a:gdLst/>
            <a:ahLst/>
            <a:cxnLst/>
            <a:rect l="l" t="t" r="r" b="b"/>
            <a:pathLst>
              <a:path w="684530" h="683895">
                <a:moveTo>
                  <a:pt x="342138" y="0"/>
                </a:moveTo>
                <a:lnTo>
                  <a:pt x="295710" y="3119"/>
                </a:lnTo>
                <a:lnTo>
                  <a:pt x="251182" y="12207"/>
                </a:lnTo>
                <a:lnTo>
                  <a:pt x="208960" y="26856"/>
                </a:lnTo>
                <a:lnTo>
                  <a:pt x="169451" y="46659"/>
                </a:lnTo>
                <a:lnTo>
                  <a:pt x="133065" y="71209"/>
                </a:lnTo>
                <a:lnTo>
                  <a:pt x="100207" y="100098"/>
                </a:lnTo>
                <a:lnTo>
                  <a:pt x="71287" y="132919"/>
                </a:lnTo>
                <a:lnTo>
                  <a:pt x="46710" y="169265"/>
                </a:lnTo>
                <a:lnTo>
                  <a:pt x="26886" y="208729"/>
                </a:lnTo>
                <a:lnTo>
                  <a:pt x="12221" y="250904"/>
                </a:lnTo>
                <a:lnTo>
                  <a:pt x="3123" y="295382"/>
                </a:lnTo>
                <a:lnTo>
                  <a:pt x="0" y="341757"/>
                </a:lnTo>
                <a:lnTo>
                  <a:pt x="3123" y="388131"/>
                </a:lnTo>
                <a:lnTo>
                  <a:pt x="12221" y="432609"/>
                </a:lnTo>
                <a:lnTo>
                  <a:pt x="26886" y="474784"/>
                </a:lnTo>
                <a:lnTo>
                  <a:pt x="46710" y="514248"/>
                </a:lnTo>
                <a:lnTo>
                  <a:pt x="71287" y="550594"/>
                </a:lnTo>
                <a:lnTo>
                  <a:pt x="100207" y="583415"/>
                </a:lnTo>
                <a:lnTo>
                  <a:pt x="133065" y="612304"/>
                </a:lnTo>
                <a:lnTo>
                  <a:pt x="169451" y="636854"/>
                </a:lnTo>
                <a:lnTo>
                  <a:pt x="208960" y="656657"/>
                </a:lnTo>
                <a:lnTo>
                  <a:pt x="251182" y="671306"/>
                </a:lnTo>
                <a:lnTo>
                  <a:pt x="295710" y="680394"/>
                </a:lnTo>
                <a:lnTo>
                  <a:pt x="342138" y="683514"/>
                </a:lnTo>
                <a:lnTo>
                  <a:pt x="388565" y="680394"/>
                </a:lnTo>
                <a:lnTo>
                  <a:pt x="433093" y="671306"/>
                </a:lnTo>
                <a:lnTo>
                  <a:pt x="475315" y="656657"/>
                </a:lnTo>
                <a:lnTo>
                  <a:pt x="514824" y="636854"/>
                </a:lnTo>
                <a:lnTo>
                  <a:pt x="551210" y="612304"/>
                </a:lnTo>
                <a:lnTo>
                  <a:pt x="584068" y="583415"/>
                </a:lnTo>
                <a:lnTo>
                  <a:pt x="612988" y="550594"/>
                </a:lnTo>
                <a:lnTo>
                  <a:pt x="637565" y="514248"/>
                </a:lnTo>
                <a:lnTo>
                  <a:pt x="657389" y="474784"/>
                </a:lnTo>
                <a:lnTo>
                  <a:pt x="672054" y="432609"/>
                </a:lnTo>
                <a:lnTo>
                  <a:pt x="681152" y="388131"/>
                </a:lnTo>
                <a:lnTo>
                  <a:pt x="684276" y="341757"/>
                </a:lnTo>
                <a:lnTo>
                  <a:pt x="681152" y="295382"/>
                </a:lnTo>
                <a:lnTo>
                  <a:pt x="672054" y="250904"/>
                </a:lnTo>
                <a:lnTo>
                  <a:pt x="657389" y="208729"/>
                </a:lnTo>
                <a:lnTo>
                  <a:pt x="637565" y="169265"/>
                </a:lnTo>
                <a:lnTo>
                  <a:pt x="612988" y="132919"/>
                </a:lnTo>
                <a:lnTo>
                  <a:pt x="584068" y="100098"/>
                </a:lnTo>
                <a:lnTo>
                  <a:pt x="551210" y="71209"/>
                </a:lnTo>
                <a:lnTo>
                  <a:pt x="514824" y="46659"/>
                </a:lnTo>
                <a:lnTo>
                  <a:pt x="475315" y="26856"/>
                </a:lnTo>
                <a:lnTo>
                  <a:pt x="433093" y="12207"/>
                </a:lnTo>
                <a:lnTo>
                  <a:pt x="388565" y="3119"/>
                </a:lnTo>
                <a:lnTo>
                  <a:pt x="342138" y="0"/>
                </a:lnTo>
                <a:close/>
              </a:path>
            </a:pathLst>
          </a:custGeom>
          <a:solidFill>
            <a:srgbClr val="764666"/>
          </a:solidFill>
        </p:spPr>
        <p:txBody>
          <a:bodyPr wrap="square" lIns="0" tIns="0" rIns="0" bIns="0" rtlCol="0"/>
          <a:lstStyle/>
          <a:p>
            <a:endParaRPr/>
          </a:p>
        </p:txBody>
      </p:sp>
      <p:sp>
        <p:nvSpPr>
          <p:cNvPr id="12" name="object 12"/>
          <p:cNvSpPr txBox="1"/>
          <p:nvPr/>
        </p:nvSpPr>
        <p:spPr>
          <a:xfrm>
            <a:off x="1170744" y="5203271"/>
            <a:ext cx="2446655" cy="756920"/>
          </a:xfrm>
          <a:prstGeom prst="rect">
            <a:avLst/>
          </a:prstGeom>
        </p:spPr>
        <p:txBody>
          <a:bodyPr vert="horz" wrap="square" lIns="0" tIns="12700" rIns="0" bIns="0" rtlCol="0">
            <a:spAutoFit/>
          </a:bodyPr>
          <a:lstStyle/>
          <a:p>
            <a:pPr marL="12700" marR="5080">
              <a:lnSpc>
                <a:spcPct val="100000"/>
              </a:lnSpc>
              <a:spcBef>
                <a:spcPts val="100"/>
              </a:spcBef>
            </a:pPr>
            <a:r>
              <a:rPr sz="2400" b="1" dirty="0">
                <a:solidFill>
                  <a:srgbClr val="FFFFFF"/>
                </a:solidFill>
                <a:latin typeface="Arial"/>
                <a:cs typeface="Arial"/>
              </a:rPr>
              <a:t>HYPOTHERMIA</a:t>
            </a:r>
            <a:r>
              <a:rPr sz="2400" b="1" spc="-114" dirty="0">
                <a:solidFill>
                  <a:srgbClr val="FFFFFF"/>
                </a:solidFill>
                <a:latin typeface="Arial"/>
                <a:cs typeface="Arial"/>
              </a:rPr>
              <a:t> </a:t>
            </a:r>
            <a:r>
              <a:rPr sz="2400" b="1" spc="-50" dirty="0">
                <a:solidFill>
                  <a:srgbClr val="FFFFFF"/>
                </a:solidFill>
                <a:latin typeface="Arial"/>
                <a:cs typeface="Arial"/>
              </a:rPr>
              <a:t>/ </a:t>
            </a:r>
            <a:r>
              <a:rPr sz="2400" b="1" dirty="0">
                <a:solidFill>
                  <a:srgbClr val="FFFFFF"/>
                </a:solidFill>
                <a:latin typeface="Arial"/>
                <a:cs typeface="Arial"/>
              </a:rPr>
              <a:t>HEAD</a:t>
            </a:r>
            <a:r>
              <a:rPr sz="2400" b="1" spc="-85" dirty="0">
                <a:solidFill>
                  <a:srgbClr val="FFFFFF"/>
                </a:solidFill>
                <a:latin typeface="Arial"/>
                <a:cs typeface="Arial"/>
              </a:rPr>
              <a:t> </a:t>
            </a:r>
            <a:r>
              <a:rPr sz="2400" b="1" spc="-10" dirty="0">
                <a:solidFill>
                  <a:srgbClr val="FFFFFF"/>
                </a:solidFill>
                <a:latin typeface="Arial"/>
                <a:cs typeface="Arial"/>
              </a:rPr>
              <a:t>INJURIES</a:t>
            </a:r>
            <a:endParaRPr sz="2400">
              <a:latin typeface="Arial"/>
              <a:cs typeface="Arial"/>
            </a:endParaRPr>
          </a:p>
        </p:txBody>
      </p:sp>
      <p:sp>
        <p:nvSpPr>
          <p:cNvPr id="13" name="object 13"/>
          <p:cNvSpPr/>
          <p:nvPr/>
        </p:nvSpPr>
        <p:spPr>
          <a:xfrm>
            <a:off x="413004" y="1965960"/>
            <a:ext cx="684530" cy="684530"/>
          </a:xfrm>
          <a:custGeom>
            <a:avLst/>
            <a:gdLst/>
            <a:ahLst/>
            <a:cxnLst/>
            <a:rect l="l" t="t" r="r" b="b"/>
            <a:pathLst>
              <a:path w="684530" h="684530">
                <a:moveTo>
                  <a:pt x="342138" y="0"/>
                </a:moveTo>
                <a:lnTo>
                  <a:pt x="295710" y="3123"/>
                </a:lnTo>
                <a:lnTo>
                  <a:pt x="251182" y="12221"/>
                </a:lnTo>
                <a:lnTo>
                  <a:pt x="208960" y="26886"/>
                </a:lnTo>
                <a:lnTo>
                  <a:pt x="169451" y="46710"/>
                </a:lnTo>
                <a:lnTo>
                  <a:pt x="133065" y="71287"/>
                </a:lnTo>
                <a:lnTo>
                  <a:pt x="100207" y="100207"/>
                </a:lnTo>
                <a:lnTo>
                  <a:pt x="71287" y="133065"/>
                </a:lnTo>
                <a:lnTo>
                  <a:pt x="46710" y="169451"/>
                </a:lnTo>
                <a:lnTo>
                  <a:pt x="26886" y="208960"/>
                </a:lnTo>
                <a:lnTo>
                  <a:pt x="12221" y="251182"/>
                </a:lnTo>
                <a:lnTo>
                  <a:pt x="3123" y="295710"/>
                </a:lnTo>
                <a:lnTo>
                  <a:pt x="0" y="342138"/>
                </a:lnTo>
                <a:lnTo>
                  <a:pt x="3123" y="388565"/>
                </a:lnTo>
                <a:lnTo>
                  <a:pt x="12221" y="433093"/>
                </a:lnTo>
                <a:lnTo>
                  <a:pt x="26886" y="475315"/>
                </a:lnTo>
                <a:lnTo>
                  <a:pt x="46710" y="514824"/>
                </a:lnTo>
                <a:lnTo>
                  <a:pt x="71287" y="551210"/>
                </a:lnTo>
                <a:lnTo>
                  <a:pt x="100207" y="584068"/>
                </a:lnTo>
                <a:lnTo>
                  <a:pt x="133065" y="612988"/>
                </a:lnTo>
                <a:lnTo>
                  <a:pt x="169451" y="637565"/>
                </a:lnTo>
                <a:lnTo>
                  <a:pt x="208960" y="657389"/>
                </a:lnTo>
                <a:lnTo>
                  <a:pt x="251182" y="672054"/>
                </a:lnTo>
                <a:lnTo>
                  <a:pt x="295710" y="681152"/>
                </a:lnTo>
                <a:lnTo>
                  <a:pt x="342138" y="684276"/>
                </a:lnTo>
                <a:lnTo>
                  <a:pt x="388565" y="681152"/>
                </a:lnTo>
                <a:lnTo>
                  <a:pt x="433093" y="672054"/>
                </a:lnTo>
                <a:lnTo>
                  <a:pt x="475315" y="657389"/>
                </a:lnTo>
                <a:lnTo>
                  <a:pt x="514824" y="637565"/>
                </a:lnTo>
                <a:lnTo>
                  <a:pt x="551210" y="612988"/>
                </a:lnTo>
                <a:lnTo>
                  <a:pt x="584068" y="584068"/>
                </a:lnTo>
                <a:lnTo>
                  <a:pt x="612988" y="551210"/>
                </a:lnTo>
                <a:lnTo>
                  <a:pt x="637565" y="514824"/>
                </a:lnTo>
                <a:lnTo>
                  <a:pt x="657389" y="475315"/>
                </a:lnTo>
                <a:lnTo>
                  <a:pt x="672054" y="433093"/>
                </a:lnTo>
                <a:lnTo>
                  <a:pt x="681152" y="388565"/>
                </a:lnTo>
                <a:lnTo>
                  <a:pt x="684276" y="342138"/>
                </a:lnTo>
                <a:lnTo>
                  <a:pt x="681152" y="295710"/>
                </a:lnTo>
                <a:lnTo>
                  <a:pt x="672054" y="251182"/>
                </a:lnTo>
                <a:lnTo>
                  <a:pt x="657389" y="208960"/>
                </a:lnTo>
                <a:lnTo>
                  <a:pt x="637565" y="169451"/>
                </a:lnTo>
                <a:lnTo>
                  <a:pt x="612988" y="133065"/>
                </a:lnTo>
                <a:lnTo>
                  <a:pt x="584068" y="100207"/>
                </a:lnTo>
                <a:lnTo>
                  <a:pt x="551210" y="71287"/>
                </a:lnTo>
                <a:lnTo>
                  <a:pt x="514824" y="46710"/>
                </a:lnTo>
                <a:lnTo>
                  <a:pt x="475315" y="26886"/>
                </a:lnTo>
                <a:lnTo>
                  <a:pt x="433093" y="12221"/>
                </a:lnTo>
                <a:lnTo>
                  <a:pt x="388565" y="3123"/>
                </a:lnTo>
                <a:lnTo>
                  <a:pt x="342138" y="0"/>
                </a:lnTo>
                <a:close/>
              </a:path>
            </a:pathLst>
          </a:custGeom>
          <a:solidFill>
            <a:srgbClr val="D53439"/>
          </a:solidFill>
        </p:spPr>
        <p:txBody>
          <a:bodyPr wrap="square" lIns="0" tIns="0" rIns="0" bIns="0" rtlCol="0"/>
          <a:lstStyle/>
          <a:p>
            <a:endParaRPr/>
          </a:p>
        </p:txBody>
      </p:sp>
      <p:sp>
        <p:nvSpPr>
          <p:cNvPr id="14" name="object 14"/>
          <p:cNvSpPr txBox="1"/>
          <p:nvPr/>
        </p:nvSpPr>
        <p:spPr>
          <a:xfrm>
            <a:off x="544548" y="1905000"/>
            <a:ext cx="421005" cy="3887346"/>
          </a:xfrm>
          <a:prstGeom prst="rect">
            <a:avLst/>
          </a:prstGeom>
        </p:spPr>
        <p:txBody>
          <a:bodyPr vert="horz" wrap="square" lIns="0" tIns="12700" rIns="0" bIns="0" rtlCol="0">
            <a:spAutoFit/>
          </a:bodyPr>
          <a:lstStyle/>
          <a:p>
            <a:pPr marL="46990" marR="5080" indent="-34290" algn="ctr">
              <a:lnSpc>
                <a:spcPct val="155600"/>
              </a:lnSpc>
              <a:spcBef>
                <a:spcPts val="100"/>
              </a:spcBef>
            </a:pPr>
            <a:r>
              <a:rPr sz="3300" spc="-50" dirty="0">
                <a:solidFill>
                  <a:srgbClr val="FFFFFF"/>
                </a:solidFill>
                <a:latin typeface="Arial Black"/>
                <a:cs typeface="Arial Black"/>
              </a:rPr>
              <a:t>M A R CH</a:t>
            </a:r>
            <a:endParaRPr sz="3300" dirty="0">
              <a:latin typeface="Arial Black"/>
              <a:cs typeface="Arial Black"/>
            </a:endParaRPr>
          </a:p>
        </p:txBody>
      </p:sp>
      <p:sp>
        <p:nvSpPr>
          <p:cNvPr id="15" name="object 15"/>
          <p:cNvSpPr txBox="1"/>
          <p:nvPr/>
        </p:nvSpPr>
        <p:spPr>
          <a:xfrm>
            <a:off x="5813457" y="3693642"/>
            <a:ext cx="197231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ANTIBIOTICS</a:t>
            </a:r>
            <a:endParaRPr sz="2400">
              <a:latin typeface="Arial"/>
              <a:cs typeface="Arial"/>
            </a:endParaRPr>
          </a:p>
        </p:txBody>
      </p:sp>
      <p:sp>
        <p:nvSpPr>
          <p:cNvPr id="16" name="object 16"/>
          <p:cNvSpPr txBox="1"/>
          <p:nvPr/>
        </p:nvSpPr>
        <p:spPr>
          <a:xfrm>
            <a:off x="5813457" y="5264886"/>
            <a:ext cx="165100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SPLINTING</a:t>
            </a:r>
            <a:endParaRPr sz="2400">
              <a:latin typeface="Arial"/>
              <a:cs typeface="Arial"/>
            </a:endParaRPr>
          </a:p>
        </p:txBody>
      </p:sp>
      <p:sp>
        <p:nvSpPr>
          <p:cNvPr id="17" name="object 17"/>
          <p:cNvSpPr txBox="1"/>
          <p:nvPr/>
        </p:nvSpPr>
        <p:spPr>
          <a:xfrm>
            <a:off x="5813457" y="2908172"/>
            <a:ext cx="753745" cy="391160"/>
          </a:xfrm>
          <a:prstGeom prst="rect">
            <a:avLst/>
          </a:prstGeom>
        </p:spPr>
        <p:txBody>
          <a:bodyPr vert="horz" wrap="square" lIns="0" tIns="12700" rIns="0" bIns="0" rtlCol="0">
            <a:spAutoFit/>
          </a:bodyPr>
          <a:lstStyle/>
          <a:p>
            <a:pPr marL="12700">
              <a:lnSpc>
                <a:spcPct val="100000"/>
              </a:lnSpc>
              <a:spcBef>
                <a:spcPts val="100"/>
              </a:spcBef>
            </a:pPr>
            <a:r>
              <a:rPr sz="2400" b="1" spc="-20" dirty="0">
                <a:solidFill>
                  <a:srgbClr val="FFFFFF"/>
                </a:solidFill>
                <a:latin typeface="Arial"/>
                <a:cs typeface="Arial"/>
              </a:rPr>
              <a:t>PAIN</a:t>
            </a:r>
            <a:endParaRPr sz="2400">
              <a:latin typeface="Arial"/>
              <a:cs typeface="Arial"/>
            </a:endParaRPr>
          </a:p>
        </p:txBody>
      </p:sp>
      <p:sp>
        <p:nvSpPr>
          <p:cNvPr id="18" name="object 18"/>
          <p:cNvSpPr txBox="1"/>
          <p:nvPr/>
        </p:nvSpPr>
        <p:spPr>
          <a:xfrm>
            <a:off x="277985" y="1425016"/>
            <a:ext cx="6999605" cy="391160"/>
          </a:xfrm>
          <a:prstGeom prst="rect">
            <a:avLst/>
          </a:prstGeom>
        </p:spPr>
        <p:txBody>
          <a:bodyPr vert="horz" wrap="square" lIns="0" tIns="12700" rIns="0" bIns="0" rtlCol="0">
            <a:spAutoFit/>
          </a:bodyPr>
          <a:lstStyle/>
          <a:p>
            <a:pPr marL="12700">
              <a:lnSpc>
                <a:spcPct val="100000"/>
              </a:lnSpc>
              <a:spcBef>
                <a:spcPts val="100"/>
              </a:spcBef>
              <a:tabLst>
                <a:tab pos="4751705" algn="l"/>
              </a:tabLst>
            </a:pPr>
            <a:r>
              <a:rPr sz="2400" b="1" i="1" dirty="0">
                <a:solidFill>
                  <a:srgbClr val="BEBEBE"/>
                </a:solidFill>
                <a:latin typeface="Arial"/>
                <a:cs typeface="Arial"/>
              </a:rPr>
              <a:t>DURING</a:t>
            </a:r>
            <a:r>
              <a:rPr sz="2400" b="1" i="1" spc="-35" dirty="0">
                <a:solidFill>
                  <a:srgbClr val="BEBEBE"/>
                </a:solidFill>
                <a:latin typeface="Arial"/>
                <a:cs typeface="Arial"/>
              </a:rPr>
              <a:t> </a:t>
            </a:r>
            <a:r>
              <a:rPr sz="2400" b="1" spc="-10" dirty="0">
                <a:solidFill>
                  <a:srgbClr val="BEBEBE"/>
                </a:solidFill>
                <a:latin typeface="Arial"/>
                <a:cs typeface="Arial"/>
              </a:rPr>
              <a:t>LIFE-THREATENING</a:t>
            </a:r>
            <a:r>
              <a:rPr sz="2400" b="1" dirty="0">
                <a:solidFill>
                  <a:srgbClr val="BEBEBE"/>
                </a:solidFill>
                <a:latin typeface="Arial"/>
                <a:cs typeface="Arial"/>
              </a:rPr>
              <a:t>	</a:t>
            </a:r>
            <a:r>
              <a:rPr sz="3600" b="1" i="1" baseline="2314" dirty="0">
                <a:solidFill>
                  <a:srgbClr val="BEBEBE"/>
                </a:solidFill>
                <a:latin typeface="Arial"/>
                <a:cs typeface="Arial"/>
              </a:rPr>
              <a:t>AFTER</a:t>
            </a:r>
            <a:r>
              <a:rPr sz="3600" b="1" i="1" spc="-67" baseline="2314" dirty="0">
                <a:solidFill>
                  <a:srgbClr val="BEBEBE"/>
                </a:solidFill>
                <a:latin typeface="Arial"/>
                <a:cs typeface="Arial"/>
              </a:rPr>
              <a:t> </a:t>
            </a:r>
            <a:r>
              <a:rPr sz="3600" b="1" spc="-15" baseline="2314" dirty="0">
                <a:solidFill>
                  <a:srgbClr val="BEBEBE"/>
                </a:solidFill>
                <a:latin typeface="Arial"/>
                <a:cs typeface="Arial"/>
              </a:rPr>
              <a:t>MARCH</a:t>
            </a:r>
            <a:endParaRPr sz="3600" baseline="2314" dirty="0">
              <a:latin typeface="Arial"/>
              <a:cs typeface="Arial"/>
            </a:endParaRPr>
          </a:p>
        </p:txBody>
      </p:sp>
      <p:sp>
        <p:nvSpPr>
          <p:cNvPr id="19" name="object 19"/>
          <p:cNvSpPr/>
          <p:nvPr/>
        </p:nvSpPr>
        <p:spPr>
          <a:xfrm>
            <a:off x="2955798" y="2544319"/>
            <a:ext cx="1386840" cy="346075"/>
          </a:xfrm>
          <a:custGeom>
            <a:avLst/>
            <a:gdLst/>
            <a:ahLst/>
            <a:cxnLst/>
            <a:rect l="l" t="t" r="r" b="b"/>
            <a:pathLst>
              <a:path w="1386839" h="346075">
                <a:moveTo>
                  <a:pt x="1213866" y="0"/>
                </a:moveTo>
                <a:lnTo>
                  <a:pt x="172974" y="0"/>
                </a:lnTo>
                <a:lnTo>
                  <a:pt x="126991" y="6178"/>
                </a:lnTo>
                <a:lnTo>
                  <a:pt x="85671" y="23616"/>
                </a:lnTo>
                <a:lnTo>
                  <a:pt x="50663" y="50663"/>
                </a:lnTo>
                <a:lnTo>
                  <a:pt x="23616" y="85671"/>
                </a:lnTo>
                <a:lnTo>
                  <a:pt x="6178" y="126991"/>
                </a:lnTo>
                <a:lnTo>
                  <a:pt x="0" y="172974"/>
                </a:lnTo>
                <a:lnTo>
                  <a:pt x="6178" y="218956"/>
                </a:lnTo>
                <a:lnTo>
                  <a:pt x="23616" y="260276"/>
                </a:lnTo>
                <a:lnTo>
                  <a:pt x="50663" y="295284"/>
                </a:lnTo>
                <a:lnTo>
                  <a:pt x="85671" y="322331"/>
                </a:lnTo>
                <a:lnTo>
                  <a:pt x="126991" y="339769"/>
                </a:lnTo>
                <a:lnTo>
                  <a:pt x="172974" y="345948"/>
                </a:lnTo>
                <a:lnTo>
                  <a:pt x="1213866" y="345948"/>
                </a:lnTo>
                <a:lnTo>
                  <a:pt x="1259848" y="339769"/>
                </a:lnTo>
                <a:lnTo>
                  <a:pt x="1301168" y="322331"/>
                </a:lnTo>
                <a:lnTo>
                  <a:pt x="1336176" y="295284"/>
                </a:lnTo>
                <a:lnTo>
                  <a:pt x="1363223" y="260276"/>
                </a:lnTo>
                <a:lnTo>
                  <a:pt x="1380661" y="218956"/>
                </a:lnTo>
                <a:lnTo>
                  <a:pt x="1386840" y="172974"/>
                </a:lnTo>
                <a:lnTo>
                  <a:pt x="1380661" y="126991"/>
                </a:lnTo>
                <a:lnTo>
                  <a:pt x="1363223" y="85671"/>
                </a:lnTo>
                <a:lnTo>
                  <a:pt x="1336176" y="50663"/>
                </a:lnTo>
                <a:lnTo>
                  <a:pt x="1301168" y="23616"/>
                </a:lnTo>
                <a:lnTo>
                  <a:pt x="1259848" y="6178"/>
                </a:lnTo>
                <a:lnTo>
                  <a:pt x="1213866" y="0"/>
                </a:lnTo>
                <a:close/>
              </a:path>
            </a:pathLst>
          </a:custGeom>
          <a:solidFill>
            <a:srgbClr val="D53439"/>
          </a:solidFill>
        </p:spPr>
        <p:txBody>
          <a:bodyPr wrap="square" lIns="0" tIns="0" rIns="0" bIns="0" rtlCol="0"/>
          <a:lstStyle/>
          <a:p>
            <a:endParaRPr/>
          </a:p>
        </p:txBody>
      </p:sp>
      <p:sp>
        <p:nvSpPr>
          <p:cNvPr id="20" name="object 20"/>
          <p:cNvSpPr txBox="1"/>
          <p:nvPr/>
        </p:nvSpPr>
        <p:spPr>
          <a:xfrm>
            <a:off x="3147060" y="2567189"/>
            <a:ext cx="1020444" cy="269875"/>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F1F1F1"/>
                </a:solidFill>
                <a:latin typeface="Arial"/>
                <a:cs typeface="Arial"/>
              </a:rPr>
              <a:t>#1</a:t>
            </a:r>
            <a:r>
              <a:rPr sz="1600" b="1" spc="-15" dirty="0">
                <a:solidFill>
                  <a:srgbClr val="F1F1F1"/>
                </a:solidFill>
                <a:latin typeface="Arial"/>
                <a:cs typeface="Arial"/>
              </a:rPr>
              <a:t> </a:t>
            </a:r>
            <a:r>
              <a:rPr sz="1600" b="1" spc="-10" dirty="0">
                <a:solidFill>
                  <a:srgbClr val="F1F1F1"/>
                </a:solidFill>
                <a:latin typeface="Arial"/>
                <a:cs typeface="Arial"/>
              </a:rPr>
              <a:t>Priority</a:t>
            </a:r>
            <a:endParaRPr sz="1600">
              <a:latin typeface="Arial"/>
              <a:cs typeface="Arial"/>
            </a:endParaRPr>
          </a:p>
        </p:txBody>
      </p:sp>
      <p:sp>
        <p:nvSpPr>
          <p:cNvPr id="21" name="object 21"/>
          <p:cNvSpPr txBox="1"/>
          <p:nvPr/>
        </p:nvSpPr>
        <p:spPr>
          <a:xfrm>
            <a:off x="5813318" y="4479163"/>
            <a:ext cx="141414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FFFFFF"/>
                </a:solidFill>
                <a:latin typeface="Arial"/>
                <a:cs typeface="Arial"/>
              </a:rPr>
              <a:t>WOUNDS</a:t>
            </a:r>
            <a:endParaRPr sz="2400">
              <a:latin typeface="Arial"/>
              <a:cs typeface="Arial"/>
            </a:endParaRPr>
          </a:p>
        </p:txBody>
      </p:sp>
      <p:sp>
        <p:nvSpPr>
          <p:cNvPr id="22" name="object 22"/>
          <p:cNvSpPr txBox="1"/>
          <p:nvPr/>
        </p:nvSpPr>
        <p:spPr>
          <a:xfrm>
            <a:off x="1170744" y="2336966"/>
            <a:ext cx="1270000" cy="932815"/>
          </a:xfrm>
          <a:prstGeom prst="rect">
            <a:avLst/>
          </a:prstGeom>
        </p:spPr>
        <p:txBody>
          <a:bodyPr vert="horz" wrap="square" lIns="0" tIns="127000" rIns="0" bIns="0" rtlCol="0">
            <a:spAutoFit/>
          </a:bodyPr>
          <a:lstStyle/>
          <a:p>
            <a:pPr marL="12700">
              <a:lnSpc>
                <a:spcPct val="100000"/>
              </a:lnSpc>
              <a:spcBef>
                <a:spcPts val="1000"/>
              </a:spcBef>
            </a:pPr>
            <a:r>
              <a:rPr sz="1800" dirty="0">
                <a:solidFill>
                  <a:srgbClr val="FFFFFF"/>
                </a:solidFill>
                <a:latin typeface="Arial MT"/>
                <a:cs typeface="Arial MT"/>
              </a:rPr>
              <a:t>CUF</a:t>
            </a:r>
            <a:r>
              <a:rPr sz="1800" spc="-25" dirty="0">
                <a:solidFill>
                  <a:srgbClr val="FFFFFF"/>
                </a:solidFill>
                <a:latin typeface="Arial MT"/>
                <a:cs typeface="Arial MT"/>
              </a:rPr>
              <a:t> </a:t>
            </a:r>
            <a:r>
              <a:rPr sz="1800" dirty="0">
                <a:solidFill>
                  <a:srgbClr val="FFFFFF"/>
                </a:solidFill>
                <a:latin typeface="Arial MT"/>
                <a:cs typeface="Arial MT"/>
              </a:rPr>
              <a:t>or</a:t>
            </a:r>
            <a:r>
              <a:rPr sz="1800" spc="-25" dirty="0">
                <a:solidFill>
                  <a:srgbClr val="FFFFFF"/>
                </a:solidFill>
                <a:latin typeface="Arial MT"/>
                <a:cs typeface="Arial MT"/>
              </a:rPr>
              <a:t> TFC</a:t>
            </a:r>
            <a:endParaRPr sz="1800">
              <a:latin typeface="Arial MT"/>
              <a:cs typeface="Arial MT"/>
            </a:endParaRPr>
          </a:p>
          <a:p>
            <a:pPr marL="12700">
              <a:lnSpc>
                <a:spcPct val="100000"/>
              </a:lnSpc>
              <a:spcBef>
                <a:spcPts val="1200"/>
              </a:spcBef>
            </a:pPr>
            <a:r>
              <a:rPr sz="2400" b="1" spc="-10" dirty="0">
                <a:solidFill>
                  <a:srgbClr val="FFFFFF"/>
                </a:solidFill>
                <a:latin typeface="Arial"/>
                <a:cs typeface="Arial"/>
              </a:rPr>
              <a:t>AIRWAY</a:t>
            </a:r>
            <a:endParaRPr sz="2400">
              <a:latin typeface="Arial"/>
              <a:cs typeface="Arial"/>
            </a:endParaRPr>
          </a:p>
        </p:txBody>
      </p:sp>
      <p:sp>
        <p:nvSpPr>
          <p:cNvPr id="23" name="object 23"/>
          <p:cNvSpPr/>
          <p:nvPr/>
        </p:nvSpPr>
        <p:spPr>
          <a:xfrm>
            <a:off x="4617720" y="1542288"/>
            <a:ext cx="0" cy="4403725"/>
          </a:xfrm>
          <a:custGeom>
            <a:avLst/>
            <a:gdLst/>
            <a:ahLst/>
            <a:cxnLst/>
            <a:rect l="l" t="t" r="r" b="b"/>
            <a:pathLst>
              <a:path h="4403725">
                <a:moveTo>
                  <a:pt x="0" y="0"/>
                </a:moveTo>
                <a:lnTo>
                  <a:pt x="0" y="4403509"/>
                </a:lnTo>
              </a:path>
            </a:pathLst>
          </a:custGeom>
          <a:ln w="38100">
            <a:solidFill>
              <a:srgbClr val="888888"/>
            </a:solidFill>
            <a:prstDash val="dot"/>
          </a:ln>
        </p:spPr>
        <p:txBody>
          <a:bodyPr wrap="square" lIns="0" tIns="0" rIns="0" bIns="0" rtlCol="0"/>
          <a:lstStyle/>
          <a:p>
            <a:endParaRPr/>
          </a:p>
        </p:txBody>
      </p:sp>
      <p:sp>
        <p:nvSpPr>
          <p:cNvPr id="24" name="object 24"/>
          <p:cNvSpPr/>
          <p:nvPr/>
        </p:nvSpPr>
        <p:spPr>
          <a:xfrm>
            <a:off x="8504681" y="1555241"/>
            <a:ext cx="0" cy="4403725"/>
          </a:xfrm>
          <a:custGeom>
            <a:avLst/>
            <a:gdLst/>
            <a:ahLst/>
            <a:cxnLst/>
            <a:rect l="l" t="t" r="r" b="b"/>
            <a:pathLst>
              <a:path h="4403725">
                <a:moveTo>
                  <a:pt x="0" y="0"/>
                </a:moveTo>
                <a:lnTo>
                  <a:pt x="0" y="4403509"/>
                </a:lnTo>
              </a:path>
            </a:pathLst>
          </a:custGeom>
          <a:ln w="38100">
            <a:solidFill>
              <a:srgbClr val="888888"/>
            </a:solidFill>
            <a:prstDash val="dot"/>
          </a:ln>
        </p:spPr>
        <p:txBody>
          <a:bodyPr wrap="square" lIns="0" tIns="0" rIns="0" bIns="0" rtlCol="0"/>
          <a:lstStyle/>
          <a:p>
            <a:endParaRPr/>
          </a:p>
        </p:txBody>
      </p:sp>
      <p:sp>
        <p:nvSpPr>
          <p:cNvPr id="25" name="object 25"/>
          <p:cNvSpPr txBox="1"/>
          <p:nvPr/>
        </p:nvSpPr>
        <p:spPr>
          <a:xfrm>
            <a:off x="8879380" y="1413178"/>
            <a:ext cx="2041525" cy="391160"/>
          </a:xfrm>
          <a:prstGeom prst="rect">
            <a:avLst/>
          </a:prstGeom>
        </p:spPr>
        <p:txBody>
          <a:bodyPr vert="horz" wrap="square" lIns="0" tIns="12700" rIns="0" bIns="0" rtlCol="0">
            <a:spAutoFit/>
          </a:bodyPr>
          <a:lstStyle/>
          <a:p>
            <a:pPr marL="12700">
              <a:lnSpc>
                <a:spcPct val="100000"/>
              </a:lnSpc>
              <a:spcBef>
                <a:spcPts val="100"/>
              </a:spcBef>
            </a:pPr>
            <a:r>
              <a:rPr sz="2400" b="1" i="1" dirty="0">
                <a:solidFill>
                  <a:srgbClr val="BEBEBE"/>
                </a:solidFill>
                <a:latin typeface="Arial"/>
                <a:cs typeface="Arial"/>
              </a:rPr>
              <a:t>AFTER</a:t>
            </a:r>
            <a:r>
              <a:rPr sz="2400" b="1" i="1" spc="-45" dirty="0">
                <a:solidFill>
                  <a:srgbClr val="BEBEBE"/>
                </a:solidFill>
                <a:latin typeface="Arial"/>
                <a:cs typeface="Arial"/>
              </a:rPr>
              <a:t> </a:t>
            </a:r>
            <a:r>
              <a:rPr sz="2400" b="1" spc="-20" dirty="0">
                <a:solidFill>
                  <a:srgbClr val="BEBEBE"/>
                </a:solidFill>
                <a:latin typeface="Arial"/>
                <a:cs typeface="Arial"/>
              </a:rPr>
              <a:t>PAWS</a:t>
            </a:r>
            <a:endParaRPr sz="2400">
              <a:latin typeface="Arial"/>
              <a:cs typeface="Arial"/>
            </a:endParaRPr>
          </a:p>
        </p:txBody>
      </p:sp>
      <p:sp>
        <p:nvSpPr>
          <p:cNvPr id="26" name="object 26"/>
          <p:cNvSpPr txBox="1"/>
          <p:nvPr/>
        </p:nvSpPr>
        <p:spPr>
          <a:xfrm>
            <a:off x="8879380" y="2089224"/>
            <a:ext cx="2160905" cy="756920"/>
          </a:xfrm>
          <a:prstGeom prst="rect">
            <a:avLst/>
          </a:prstGeom>
        </p:spPr>
        <p:txBody>
          <a:bodyPr vert="horz" wrap="square" lIns="0" tIns="12700" rIns="0" bIns="0" rtlCol="0">
            <a:spAutoFit/>
          </a:bodyPr>
          <a:lstStyle/>
          <a:p>
            <a:pPr marL="12700" marR="5080">
              <a:lnSpc>
                <a:spcPct val="100000"/>
              </a:lnSpc>
              <a:spcBef>
                <a:spcPts val="100"/>
              </a:spcBef>
            </a:pPr>
            <a:r>
              <a:rPr sz="2400" b="1" spc="-10" dirty="0">
                <a:solidFill>
                  <a:srgbClr val="FFFFFF"/>
                </a:solidFill>
                <a:latin typeface="Arial"/>
                <a:cs typeface="Arial"/>
              </a:rPr>
              <a:t>REASSESS </a:t>
            </a:r>
            <a:r>
              <a:rPr sz="2400" b="1" dirty="0">
                <a:solidFill>
                  <a:srgbClr val="FFFFFF"/>
                </a:solidFill>
                <a:latin typeface="Arial"/>
                <a:cs typeface="Arial"/>
              </a:rPr>
              <a:t>MARCH</a:t>
            </a:r>
            <a:r>
              <a:rPr sz="2400" b="1" spc="-100" dirty="0">
                <a:solidFill>
                  <a:srgbClr val="FFFFFF"/>
                </a:solidFill>
                <a:latin typeface="Arial"/>
                <a:cs typeface="Arial"/>
              </a:rPr>
              <a:t> </a:t>
            </a:r>
            <a:r>
              <a:rPr sz="2400" b="1" spc="-20" dirty="0">
                <a:solidFill>
                  <a:srgbClr val="FFFFFF"/>
                </a:solidFill>
                <a:latin typeface="Arial"/>
                <a:cs typeface="Arial"/>
              </a:rPr>
              <a:t>PAWS</a:t>
            </a:r>
            <a:endParaRPr sz="2400">
              <a:latin typeface="Arial"/>
              <a:cs typeface="Arial"/>
            </a:endParaRPr>
          </a:p>
        </p:txBody>
      </p:sp>
      <p:sp>
        <p:nvSpPr>
          <p:cNvPr id="27" name="object 27"/>
          <p:cNvSpPr txBox="1"/>
          <p:nvPr/>
        </p:nvSpPr>
        <p:spPr>
          <a:xfrm>
            <a:off x="8879380" y="4520614"/>
            <a:ext cx="2159000" cy="1122680"/>
          </a:xfrm>
          <a:prstGeom prst="rect">
            <a:avLst/>
          </a:prstGeom>
        </p:spPr>
        <p:txBody>
          <a:bodyPr vert="horz" wrap="square" lIns="0" tIns="12700" rIns="0" bIns="0" rtlCol="0">
            <a:spAutoFit/>
          </a:bodyPr>
          <a:lstStyle/>
          <a:p>
            <a:pPr marL="12700" marR="5080">
              <a:lnSpc>
                <a:spcPct val="100000"/>
              </a:lnSpc>
              <a:spcBef>
                <a:spcPts val="100"/>
              </a:spcBef>
            </a:pPr>
            <a:r>
              <a:rPr sz="2400" b="1" spc="-10" dirty="0">
                <a:solidFill>
                  <a:srgbClr val="FFFFFF"/>
                </a:solidFill>
                <a:latin typeface="Arial"/>
                <a:cs typeface="Arial"/>
              </a:rPr>
              <a:t>CONSIDER DETAILED EXAMINATION</a:t>
            </a:r>
            <a:endParaRPr sz="2400">
              <a:latin typeface="Arial"/>
              <a:cs typeface="Arial"/>
            </a:endParaRPr>
          </a:p>
        </p:txBody>
      </p:sp>
      <p:sp>
        <p:nvSpPr>
          <p:cNvPr id="28" name="object 28"/>
          <p:cNvSpPr txBox="1"/>
          <p:nvPr/>
        </p:nvSpPr>
        <p:spPr>
          <a:xfrm>
            <a:off x="3103115" y="6087896"/>
            <a:ext cx="622236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BEBEBE"/>
                </a:solidFill>
                <a:latin typeface="Arial"/>
                <a:cs typeface="Arial"/>
              </a:rPr>
              <a:t>COMMUNICATION</a:t>
            </a:r>
            <a:r>
              <a:rPr sz="2400" b="1" spc="-60" dirty="0">
                <a:solidFill>
                  <a:srgbClr val="BEBEBE"/>
                </a:solidFill>
                <a:latin typeface="Arial"/>
                <a:cs typeface="Arial"/>
              </a:rPr>
              <a:t> </a:t>
            </a:r>
            <a:r>
              <a:rPr sz="2400" b="1" dirty="0">
                <a:solidFill>
                  <a:srgbClr val="BEBEBE"/>
                </a:solidFill>
                <a:latin typeface="Arial"/>
                <a:cs typeface="Arial"/>
              </a:rPr>
              <a:t>AND</a:t>
            </a:r>
            <a:r>
              <a:rPr sz="2400" b="1" spc="-60" dirty="0">
                <a:solidFill>
                  <a:srgbClr val="BEBEBE"/>
                </a:solidFill>
                <a:latin typeface="Arial"/>
                <a:cs typeface="Arial"/>
              </a:rPr>
              <a:t> </a:t>
            </a:r>
            <a:r>
              <a:rPr sz="2400" b="1" spc="-10" dirty="0">
                <a:solidFill>
                  <a:srgbClr val="BEBEBE"/>
                </a:solidFill>
                <a:latin typeface="Arial"/>
                <a:cs typeface="Arial"/>
              </a:rPr>
              <a:t>DOCUMENTATION</a:t>
            </a:r>
            <a:endParaRPr sz="2400">
              <a:latin typeface="Arial"/>
              <a:cs typeface="Arial"/>
            </a:endParaRPr>
          </a:p>
        </p:txBody>
      </p:sp>
      <p:grpSp>
        <p:nvGrpSpPr>
          <p:cNvPr id="29" name="object 29"/>
          <p:cNvGrpSpPr/>
          <p:nvPr/>
        </p:nvGrpSpPr>
        <p:grpSpPr>
          <a:xfrm>
            <a:off x="9533381" y="6156590"/>
            <a:ext cx="1955800" cy="247650"/>
            <a:chOff x="9533381" y="6156590"/>
            <a:chExt cx="1955800" cy="247650"/>
          </a:xfrm>
        </p:grpSpPr>
        <p:sp>
          <p:nvSpPr>
            <p:cNvPr id="30" name="object 30"/>
            <p:cNvSpPr/>
            <p:nvPr/>
          </p:nvSpPr>
          <p:spPr>
            <a:xfrm>
              <a:off x="9533381" y="6280405"/>
              <a:ext cx="1749425" cy="0"/>
            </a:xfrm>
            <a:custGeom>
              <a:avLst/>
              <a:gdLst/>
              <a:ahLst/>
              <a:cxnLst/>
              <a:rect l="l" t="t" r="r" b="b"/>
              <a:pathLst>
                <a:path w="1749425">
                  <a:moveTo>
                    <a:pt x="0" y="0"/>
                  </a:moveTo>
                  <a:lnTo>
                    <a:pt x="1748802" y="0"/>
                  </a:lnTo>
                </a:path>
              </a:pathLst>
            </a:custGeom>
            <a:ln w="82550">
              <a:solidFill>
                <a:srgbClr val="BEBEBE"/>
              </a:solidFill>
            </a:ln>
          </p:spPr>
          <p:txBody>
            <a:bodyPr wrap="square" lIns="0" tIns="0" rIns="0" bIns="0" rtlCol="0"/>
            <a:lstStyle/>
            <a:p>
              <a:endParaRPr/>
            </a:p>
          </p:txBody>
        </p:sp>
        <p:sp>
          <p:nvSpPr>
            <p:cNvPr id="31" name="object 31"/>
            <p:cNvSpPr/>
            <p:nvPr/>
          </p:nvSpPr>
          <p:spPr>
            <a:xfrm>
              <a:off x="11240906" y="6156590"/>
              <a:ext cx="248285" cy="247650"/>
            </a:xfrm>
            <a:custGeom>
              <a:avLst/>
              <a:gdLst/>
              <a:ahLst/>
              <a:cxnLst/>
              <a:rect l="l" t="t" r="r" b="b"/>
              <a:pathLst>
                <a:path w="248284" h="247650">
                  <a:moveTo>
                    <a:pt x="0" y="0"/>
                  </a:moveTo>
                  <a:lnTo>
                    <a:pt x="12" y="247650"/>
                  </a:lnTo>
                  <a:lnTo>
                    <a:pt x="247662" y="123812"/>
                  </a:lnTo>
                  <a:lnTo>
                    <a:pt x="0" y="0"/>
                  </a:lnTo>
                  <a:close/>
                </a:path>
              </a:pathLst>
            </a:custGeom>
            <a:solidFill>
              <a:srgbClr val="BEBEBE"/>
            </a:solidFill>
          </p:spPr>
          <p:txBody>
            <a:bodyPr wrap="square" lIns="0" tIns="0" rIns="0" bIns="0" rtlCol="0"/>
            <a:lstStyle/>
            <a:p>
              <a:endParaRPr/>
            </a:p>
          </p:txBody>
        </p:sp>
      </p:grpSp>
      <p:grpSp>
        <p:nvGrpSpPr>
          <p:cNvPr id="32" name="object 32"/>
          <p:cNvGrpSpPr/>
          <p:nvPr/>
        </p:nvGrpSpPr>
        <p:grpSpPr>
          <a:xfrm>
            <a:off x="994403" y="6179449"/>
            <a:ext cx="1941830" cy="247650"/>
            <a:chOff x="994403" y="6179449"/>
            <a:chExt cx="1941830" cy="247650"/>
          </a:xfrm>
        </p:grpSpPr>
        <p:sp>
          <p:nvSpPr>
            <p:cNvPr id="33" name="object 33"/>
            <p:cNvSpPr/>
            <p:nvPr/>
          </p:nvSpPr>
          <p:spPr>
            <a:xfrm>
              <a:off x="1200783" y="6303264"/>
              <a:ext cx="1735455" cy="0"/>
            </a:xfrm>
            <a:custGeom>
              <a:avLst/>
              <a:gdLst/>
              <a:ahLst/>
              <a:cxnLst/>
              <a:rect l="l" t="t" r="r" b="b"/>
              <a:pathLst>
                <a:path w="1735455">
                  <a:moveTo>
                    <a:pt x="1735175" y="0"/>
                  </a:moveTo>
                  <a:lnTo>
                    <a:pt x="0" y="0"/>
                  </a:lnTo>
                </a:path>
              </a:pathLst>
            </a:custGeom>
            <a:ln w="82550">
              <a:solidFill>
                <a:srgbClr val="BEBEBE"/>
              </a:solidFill>
            </a:ln>
          </p:spPr>
          <p:txBody>
            <a:bodyPr wrap="square" lIns="0" tIns="0" rIns="0" bIns="0" rtlCol="0"/>
            <a:lstStyle/>
            <a:p>
              <a:endParaRPr/>
            </a:p>
          </p:txBody>
        </p:sp>
        <p:sp>
          <p:nvSpPr>
            <p:cNvPr id="34" name="object 34"/>
            <p:cNvSpPr/>
            <p:nvPr/>
          </p:nvSpPr>
          <p:spPr>
            <a:xfrm>
              <a:off x="994403" y="6179449"/>
              <a:ext cx="248285" cy="247650"/>
            </a:xfrm>
            <a:custGeom>
              <a:avLst/>
              <a:gdLst/>
              <a:ahLst/>
              <a:cxnLst/>
              <a:rect l="l" t="t" r="r" b="b"/>
              <a:pathLst>
                <a:path w="248284" h="247650">
                  <a:moveTo>
                    <a:pt x="247662" y="0"/>
                  </a:moveTo>
                  <a:lnTo>
                    <a:pt x="0" y="123812"/>
                  </a:lnTo>
                  <a:lnTo>
                    <a:pt x="247650" y="247649"/>
                  </a:lnTo>
                  <a:lnTo>
                    <a:pt x="247662" y="0"/>
                  </a:lnTo>
                  <a:close/>
                </a:path>
              </a:pathLst>
            </a:custGeom>
            <a:solidFill>
              <a:srgbClr val="BEBEBE"/>
            </a:solidFill>
          </p:spPr>
          <p:txBody>
            <a:bodyPr wrap="square" lIns="0" tIns="0" rIns="0" bIns="0" rtlCol="0"/>
            <a:lstStyle/>
            <a:p>
              <a:endParaRPr/>
            </a:p>
          </p:txBody>
        </p:sp>
      </p:grpSp>
      <p:sp>
        <p:nvSpPr>
          <p:cNvPr id="35" name="object 35"/>
          <p:cNvSpPr txBox="1"/>
          <p:nvPr/>
        </p:nvSpPr>
        <p:spPr>
          <a:xfrm>
            <a:off x="8879381" y="3148515"/>
            <a:ext cx="2767330" cy="756920"/>
          </a:xfrm>
          <a:prstGeom prst="rect">
            <a:avLst/>
          </a:prstGeom>
        </p:spPr>
        <p:txBody>
          <a:bodyPr vert="horz" wrap="square" lIns="0" tIns="12700" rIns="0" bIns="0" rtlCol="0">
            <a:spAutoFit/>
          </a:bodyPr>
          <a:lstStyle/>
          <a:p>
            <a:pPr marL="12700" marR="5080">
              <a:lnSpc>
                <a:spcPct val="100000"/>
              </a:lnSpc>
              <a:spcBef>
                <a:spcPts val="100"/>
              </a:spcBef>
            </a:pPr>
            <a:r>
              <a:rPr sz="2400" b="1" spc="-10" dirty="0">
                <a:solidFill>
                  <a:srgbClr val="FFFFFF"/>
                </a:solidFill>
                <a:latin typeface="Arial"/>
                <a:cs typeface="Arial"/>
              </a:rPr>
              <a:t>PREPARATION </a:t>
            </a:r>
            <a:r>
              <a:rPr sz="2400" b="1" dirty="0">
                <a:solidFill>
                  <a:srgbClr val="FFFFFF"/>
                </a:solidFill>
                <a:latin typeface="Arial"/>
                <a:cs typeface="Arial"/>
              </a:rPr>
              <a:t>FOR</a:t>
            </a:r>
            <a:r>
              <a:rPr sz="2400" b="1" spc="-40" dirty="0">
                <a:solidFill>
                  <a:srgbClr val="FFFFFF"/>
                </a:solidFill>
                <a:latin typeface="Arial"/>
                <a:cs typeface="Arial"/>
              </a:rPr>
              <a:t> </a:t>
            </a:r>
            <a:r>
              <a:rPr sz="2400" b="1" spc="-10" dirty="0">
                <a:solidFill>
                  <a:srgbClr val="FFFFFF"/>
                </a:solidFill>
                <a:latin typeface="Arial"/>
                <a:cs typeface="Arial"/>
              </a:rPr>
              <a:t>EVACUATION</a:t>
            </a:r>
            <a:endParaRPr sz="2400">
              <a:latin typeface="Arial"/>
              <a:cs typeface="Arial"/>
            </a:endParaRPr>
          </a:p>
        </p:txBody>
      </p:sp>
      <p:sp>
        <p:nvSpPr>
          <p:cNvPr id="36" name="object 36"/>
          <p:cNvSpPr txBox="1"/>
          <p:nvPr/>
        </p:nvSpPr>
        <p:spPr>
          <a:xfrm>
            <a:off x="1170744" y="2089175"/>
            <a:ext cx="6769100" cy="391160"/>
          </a:xfrm>
          <a:prstGeom prst="rect">
            <a:avLst/>
          </a:prstGeom>
        </p:spPr>
        <p:txBody>
          <a:bodyPr vert="horz" wrap="square" lIns="0" tIns="12700" rIns="0" bIns="0" rtlCol="0">
            <a:spAutoFit/>
          </a:bodyPr>
          <a:lstStyle/>
          <a:p>
            <a:pPr marL="12700">
              <a:lnSpc>
                <a:spcPct val="100000"/>
              </a:lnSpc>
              <a:spcBef>
                <a:spcPts val="100"/>
              </a:spcBef>
              <a:tabLst>
                <a:tab pos="3813810" algn="l"/>
                <a:tab pos="5621655" algn="l"/>
              </a:tabLst>
            </a:pPr>
            <a:r>
              <a:rPr sz="2400" b="1" dirty="0">
                <a:solidFill>
                  <a:srgbClr val="FFFFFF"/>
                </a:solidFill>
                <a:latin typeface="Arial"/>
                <a:cs typeface="Arial"/>
              </a:rPr>
              <a:t>MASSIVE</a:t>
            </a:r>
            <a:r>
              <a:rPr sz="2400" b="1" spc="-45" dirty="0">
                <a:solidFill>
                  <a:srgbClr val="FFFFFF"/>
                </a:solidFill>
                <a:latin typeface="Arial"/>
                <a:cs typeface="Arial"/>
              </a:rPr>
              <a:t> </a:t>
            </a:r>
            <a:r>
              <a:rPr sz="2400" b="1" spc="-10" dirty="0">
                <a:solidFill>
                  <a:srgbClr val="FFFFFF"/>
                </a:solidFill>
                <a:latin typeface="Arial"/>
                <a:cs typeface="Arial"/>
              </a:rPr>
              <a:t>BLEEDING</a:t>
            </a:r>
            <a:r>
              <a:rPr sz="2400" b="1" dirty="0">
                <a:solidFill>
                  <a:srgbClr val="FFFFFF"/>
                </a:solidFill>
                <a:latin typeface="Arial"/>
                <a:cs typeface="Arial"/>
              </a:rPr>
              <a:t>	</a:t>
            </a:r>
            <a:r>
              <a:rPr sz="2400" b="1" spc="-10" dirty="0">
                <a:solidFill>
                  <a:srgbClr val="FFFFFF"/>
                </a:solidFill>
                <a:latin typeface="Arial"/>
                <a:cs typeface="Arial"/>
              </a:rPr>
              <a:t>REASSESS</a:t>
            </a:r>
            <a:r>
              <a:rPr sz="2400" b="1" dirty="0">
                <a:solidFill>
                  <a:srgbClr val="FFFFFF"/>
                </a:solidFill>
                <a:latin typeface="Arial"/>
                <a:cs typeface="Arial"/>
              </a:rPr>
              <a:t>	</a:t>
            </a:r>
            <a:r>
              <a:rPr sz="2400" b="1" spc="-10" dirty="0">
                <a:solidFill>
                  <a:srgbClr val="FFFFFF"/>
                </a:solidFill>
                <a:latin typeface="Arial"/>
                <a:cs typeface="Arial"/>
              </a:rPr>
              <a:t>MARCH</a:t>
            </a:r>
            <a:endParaRPr sz="2400">
              <a:latin typeface="Arial"/>
              <a:cs typeface="Arial"/>
            </a:endParaRPr>
          </a:p>
        </p:txBody>
      </p:sp>
      <p:sp>
        <p:nvSpPr>
          <p:cNvPr id="37" name="object 37"/>
          <p:cNvSpPr/>
          <p:nvPr/>
        </p:nvSpPr>
        <p:spPr>
          <a:xfrm>
            <a:off x="5018532" y="2782061"/>
            <a:ext cx="683895" cy="683895"/>
          </a:xfrm>
          <a:custGeom>
            <a:avLst/>
            <a:gdLst/>
            <a:ahLst/>
            <a:cxnLst/>
            <a:rect l="l" t="t" r="r" b="b"/>
            <a:pathLst>
              <a:path w="683895" h="683895">
                <a:moveTo>
                  <a:pt x="341757" y="0"/>
                </a:moveTo>
                <a:lnTo>
                  <a:pt x="295382" y="3119"/>
                </a:lnTo>
                <a:lnTo>
                  <a:pt x="250904" y="12207"/>
                </a:lnTo>
                <a:lnTo>
                  <a:pt x="208729" y="26856"/>
                </a:lnTo>
                <a:lnTo>
                  <a:pt x="169265" y="46659"/>
                </a:lnTo>
                <a:lnTo>
                  <a:pt x="132919" y="71209"/>
                </a:lnTo>
                <a:lnTo>
                  <a:pt x="100098" y="100098"/>
                </a:lnTo>
                <a:lnTo>
                  <a:pt x="71209" y="132919"/>
                </a:lnTo>
                <a:lnTo>
                  <a:pt x="46659" y="169265"/>
                </a:lnTo>
                <a:lnTo>
                  <a:pt x="26856" y="208729"/>
                </a:lnTo>
                <a:lnTo>
                  <a:pt x="12207" y="250904"/>
                </a:lnTo>
                <a:lnTo>
                  <a:pt x="3119" y="295382"/>
                </a:lnTo>
                <a:lnTo>
                  <a:pt x="0" y="341757"/>
                </a:lnTo>
                <a:lnTo>
                  <a:pt x="3119" y="388131"/>
                </a:lnTo>
                <a:lnTo>
                  <a:pt x="12207" y="432609"/>
                </a:lnTo>
                <a:lnTo>
                  <a:pt x="26856" y="474784"/>
                </a:lnTo>
                <a:lnTo>
                  <a:pt x="46659" y="514248"/>
                </a:lnTo>
                <a:lnTo>
                  <a:pt x="71209" y="550594"/>
                </a:lnTo>
                <a:lnTo>
                  <a:pt x="100098" y="583415"/>
                </a:lnTo>
                <a:lnTo>
                  <a:pt x="132919" y="612304"/>
                </a:lnTo>
                <a:lnTo>
                  <a:pt x="169265" y="636854"/>
                </a:lnTo>
                <a:lnTo>
                  <a:pt x="208729" y="656657"/>
                </a:lnTo>
                <a:lnTo>
                  <a:pt x="250904" y="671306"/>
                </a:lnTo>
                <a:lnTo>
                  <a:pt x="295382" y="680394"/>
                </a:lnTo>
                <a:lnTo>
                  <a:pt x="341757" y="683514"/>
                </a:lnTo>
                <a:lnTo>
                  <a:pt x="388131" y="680394"/>
                </a:lnTo>
                <a:lnTo>
                  <a:pt x="432609" y="671306"/>
                </a:lnTo>
                <a:lnTo>
                  <a:pt x="474784" y="656657"/>
                </a:lnTo>
                <a:lnTo>
                  <a:pt x="514248" y="636854"/>
                </a:lnTo>
                <a:lnTo>
                  <a:pt x="550594" y="612304"/>
                </a:lnTo>
                <a:lnTo>
                  <a:pt x="583415" y="583415"/>
                </a:lnTo>
                <a:lnTo>
                  <a:pt x="612304" y="550594"/>
                </a:lnTo>
                <a:lnTo>
                  <a:pt x="636854" y="514248"/>
                </a:lnTo>
                <a:lnTo>
                  <a:pt x="656657" y="474784"/>
                </a:lnTo>
                <a:lnTo>
                  <a:pt x="671306" y="432609"/>
                </a:lnTo>
                <a:lnTo>
                  <a:pt x="680394" y="388131"/>
                </a:lnTo>
                <a:lnTo>
                  <a:pt x="683514" y="341757"/>
                </a:lnTo>
                <a:lnTo>
                  <a:pt x="680394" y="295382"/>
                </a:lnTo>
                <a:lnTo>
                  <a:pt x="671306" y="250904"/>
                </a:lnTo>
                <a:lnTo>
                  <a:pt x="656657" y="208729"/>
                </a:lnTo>
                <a:lnTo>
                  <a:pt x="636854" y="169265"/>
                </a:lnTo>
                <a:lnTo>
                  <a:pt x="612304" y="132919"/>
                </a:lnTo>
                <a:lnTo>
                  <a:pt x="583415" y="100098"/>
                </a:lnTo>
                <a:lnTo>
                  <a:pt x="550594" y="71209"/>
                </a:lnTo>
                <a:lnTo>
                  <a:pt x="514248" y="46659"/>
                </a:lnTo>
                <a:lnTo>
                  <a:pt x="474784" y="26856"/>
                </a:lnTo>
                <a:lnTo>
                  <a:pt x="432609" y="12207"/>
                </a:lnTo>
                <a:lnTo>
                  <a:pt x="388131" y="3119"/>
                </a:lnTo>
                <a:lnTo>
                  <a:pt x="341757" y="0"/>
                </a:lnTo>
                <a:close/>
              </a:path>
            </a:pathLst>
          </a:custGeom>
          <a:solidFill>
            <a:srgbClr val="807E7E"/>
          </a:solidFill>
        </p:spPr>
        <p:txBody>
          <a:bodyPr wrap="square" lIns="0" tIns="0" rIns="0" bIns="0" rtlCol="0"/>
          <a:lstStyle/>
          <a:p>
            <a:endParaRPr/>
          </a:p>
        </p:txBody>
      </p:sp>
      <p:sp>
        <p:nvSpPr>
          <p:cNvPr id="38" name="object 38"/>
          <p:cNvSpPr/>
          <p:nvPr/>
        </p:nvSpPr>
        <p:spPr>
          <a:xfrm>
            <a:off x="5018532" y="3564635"/>
            <a:ext cx="683895" cy="683895"/>
          </a:xfrm>
          <a:custGeom>
            <a:avLst/>
            <a:gdLst/>
            <a:ahLst/>
            <a:cxnLst/>
            <a:rect l="l" t="t" r="r" b="b"/>
            <a:pathLst>
              <a:path w="683895" h="683895">
                <a:moveTo>
                  <a:pt x="341757" y="0"/>
                </a:moveTo>
                <a:lnTo>
                  <a:pt x="295382" y="3119"/>
                </a:lnTo>
                <a:lnTo>
                  <a:pt x="250904" y="12207"/>
                </a:lnTo>
                <a:lnTo>
                  <a:pt x="208729" y="26856"/>
                </a:lnTo>
                <a:lnTo>
                  <a:pt x="169265" y="46659"/>
                </a:lnTo>
                <a:lnTo>
                  <a:pt x="132919" y="71209"/>
                </a:lnTo>
                <a:lnTo>
                  <a:pt x="100098" y="100098"/>
                </a:lnTo>
                <a:lnTo>
                  <a:pt x="71209" y="132919"/>
                </a:lnTo>
                <a:lnTo>
                  <a:pt x="46659" y="169265"/>
                </a:lnTo>
                <a:lnTo>
                  <a:pt x="26856" y="208729"/>
                </a:lnTo>
                <a:lnTo>
                  <a:pt x="12207" y="250904"/>
                </a:lnTo>
                <a:lnTo>
                  <a:pt x="3119" y="295382"/>
                </a:lnTo>
                <a:lnTo>
                  <a:pt x="0" y="341756"/>
                </a:lnTo>
                <a:lnTo>
                  <a:pt x="3119" y="388131"/>
                </a:lnTo>
                <a:lnTo>
                  <a:pt x="12207" y="432609"/>
                </a:lnTo>
                <a:lnTo>
                  <a:pt x="26856" y="474784"/>
                </a:lnTo>
                <a:lnTo>
                  <a:pt x="46659" y="514248"/>
                </a:lnTo>
                <a:lnTo>
                  <a:pt x="71209" y="550594"/>
                </a:lnTo>
                <a:lnTo>
                  <a:pt x="100098" y="583415"/>
                </a:lnTo>
                <a:lnTo>
                  <a:pt x="132919" y="612304"/>
                </a:lnTo>
                <a:lnTo>
                  <a:pt x="169265" y="636854"/>
                </a:lnTo>
                <a:lnTo>
                  <a:pt x="208729" y="656657"/>
                </a:lnTo>
                <a:lnTo>
                  <a:pt x="250904" y="671306"/>
                </a:lnTo>
                <a:lnTo>
                  <a:pt x="295382" y="680394"/>
                </a:lnTo>
                <a:lnTo>
                  <a:pt x="341757" y="683513"/>
                </a:lnTo>
                <a:lnTo>
                  <a:pt x="388131" y="680394"/>
                </a:lnTo>
                <a:lnTo>
                  <a:pt x="432609" y="671306"/>
                </a:lnTo>
                <a:lnTo>
                  <a:pt x="474784" y="656657"/>
                </a:lnTo>
                <a:lnTo>
                  <a:pt x="514248" y="636854"/>
                </a:lnTo>
                <a:lnTo>
                  <a:pt x="550594" y="612304"/>
                </a:lnTo>
                <a:lnTo>
                  <a:pt x="583415" y="583415"/>
                </a:lnTo>
                <a:lnTo>
                  <a:pt x="612304" y="550594"/>
                </a:lnTo>
                <a:lnTo>
                  <a:pt x="636854" y="514248"/>
                </a:lnTo>
                <a:lnTo>
                  <a:pt x="656657" y="474784"/>
                </a:lnTo>
                <a:lnTo>
                  <a:pt x="671306" y="432609"/>
                </a:lnTo>
                <a:lnTo>
                  <a:pt x="680394" y="388131"/>
                </a:lnTo>
                <a:lnTo>
                  <a:pt x="683514" y="341756"/>
                </a:lnTo>
                <a:lnTo>
                  <a:pt x="680394" y="295382"/>
                </a:lnTo>
                <a:lnTo>
                  <a:pt x="671306" y="250904"/>
                </a:lnTo>
                <a:lnTo>
                  <a:pt x="656657" y="208729"/>
                </a:lnTo>
                <a:lnTo>
                  <a:pt x="636854" y="169265"/>
                </a:lnTo>
                <a:lnTo>
                  <a:pt x="612304" y="132919"/>
                </a:lnTo>
                <a:lnTo>
                  <a:pt x="583415" y="100098"/>
                </a:lnTo>
                <a:lnTo>
                  <a:pt x="550594" y="71209"/>
                </a:lnTo>
                <a:lnTo>
                  <a:pt x="514248" y="46659"/>
                </a:lnTo>
                <a:lnTo>
                  <a:pt x="474784" y="26856"/>
                </a:lnTo>
                <a:lnTo>
                  <a:pt x="432609" y="12207"/>
                </a:lnTo>
                <a:lnTo>
                  <a:pt x="388131" y="3119"/>
                </a:lnTo>
                <a:lnTo>
                  <a:pt x="341757" y="0"/>
                </a:lnTo>
                <a:close/>
              </a:path>
            </a:pathLst>
          </a:custGeom>
          <a:solidFill>
            <a:srgbClr val="807E7E"/>
          </a:solidFill>
        </p:spPr>
        <p:txBody>
          <a:bodyPr wrap="square" lIns="0" tIns="0" rIns="0" bIns="0" rtlCol="0"/>
          <a:lstStyle/>
          <a:p>
            <a:endParaRPr/>
          </a:p>
        </p:txBody>
      </p:sp>
      <p:sp>
        <p:nvSpPr>
          <p:cNvPr id="39" name="object 39"/>
          <p:cNvSpPr/>
          <p:nvPr/>
        </p:nvSpPr>
        <p:spPr>
          <a:xfrm>
            <a:off x="5018532" y="4347209"/>
            <a:ext cx="683895" cy="684530"/>
          </a:xfrm>
          <a:custGeom>
            <a:avLst/>
            <a:gdLst/>
            <a:ahLst/>
            <a:cxnLst/>
            <a:rect l="l" t="t" r="r" b="b"/>
            <a:pathLst>
              <a:path w="683895" h="684529">
                <a:moveTo>
                  <a:pt x="341757" y="0"/>
                </a:moveTo>
                <a:lnTo>
                  <a:pt x="295382" y="3123"/>
                </a:lnTo>
                <a:lnTo>
                  <a:pt x="250904" y="12221"/>
                </a:lnTo>
                <a:lnTo>
                  <a:pt x="208729" y="26886"/>
                </a:lnTo>
                <a:lnTo>
                  <a:pt x="169265" y="46710"/>
                </a:lnTo>
                <a:lnTo>
                  <a:pt x="132919" y="71287"/>
                </a:lnTo>
                <a:lnTo>
                  <a:pt x="100098" y="100207"/>
                </a:lnTo>
                <a:lnTo>
                  <a:pt x="71209" y="133065"/>
                </a:lnTo>
                <a:lnTo>
                  <a:pt x="46659" y="169451"/>
                </a:lnTo>
                <a:lnTo>
                  <a:pt x="26856" y="208960"/>
                </a:lnTo>
                <a:lnTo>
                  <a:pt x="12207" y="251182"/>
                </a:lnTo>
                <a:lnTo>
                  <a:pt x="3119" y="295710"/>
                </a:lnTo>
                <a:lnTo>
                  <a:pt x="0" y="342138"/>
                </a:lnTo>
                <a:lnTo>
                  <a:pt x="3119" y="388565"/>
                </a:lnTo>
                <a:lnTo>
                  <a:pt x="12207" y="433093"/>
                </a:lnTo>
                <a:lnTo>
                  <a:pt x="26856" y="475315"/>
                </a:lnTo>
                <a:lnTo>
                  <a:pt x="46659" y="514824"/>
                </a:lnTo>
                <a:lnTo>
                  <a:pt x="71209" y="551210"/>
                </a:lnTo>
                <a:lnTo>
                  <a:pt x="100098" y="584068"/>
                </a:lnTo>
                <a:lnTo>
                  <a:pt x="132919" y="612988"/>
                </a:lnTo>
                <a:lnTo>
                  <a:pt x="169265" y="637565"/>
                </a:lnTo>
                <a:lnTo>
                  <a:pt x="208729" y="657389"/>
                </a:lnTo>
                <a:lnTo>
                  <a:pt x="250904" y="672054"/>
                </a:lnTo>
                <a:lnTo>
                  <a:pt x="295382" y="681152"/>
                </a:lnTo>
                <a:lnTo>
                  <a:pt x="341757" y="684276"/>
                </a:lnTo>
                <a:lnTo>
                  <a:pt x="388131" y="681152"/>
                </a:lnTo>
                <a:lnTo>
                  <a:pt x="432609" y="672054"/>
                </a:lnTo>
                <a:lnTo>
                  <a:pt x="474784" y="657389"/>
                </a:lnTo>
                <a:lnTo>
                  <a:pt x="514248" y="637565"/>
                </a:lnTo>
                <a:lnTo>
                  <a:pt x="550594" y="612988"/>
                </a:lnTo>
                <a:lnTo>
                  <a:pt x="583415" y="584068"/>
                </a:lnTo>
                <a:lnTo>
                  <a:pt x="612304" y="551210"/>
                </a:lnTo>
                <a:lnTo>
                  <a:pt x="636854" y="514824"/>
                </a:lnTo>
                <a:lnTo>
                  <a:pt x="656657" y="475315"/>
                </a:lnTo>
                <a:lnTo>
                  <a:pt x="671306" y="433093"/>
                </a:lnTo>
                <a:lnTo>
                  <a:pt x="680394" y="388565"/>
                </a:lnTo>
                <a:lnTo>
                  <a:pt x="683514" y="342138"/>
                </a:lnTo>
                <a:lnTo>
                  <a:pt x="680394" y="295710"/>
                </a:lnTo>
                <a:lnTo>
                  <a:pt x="671306" y="251182"/>
                </a:lnTo>
                <a:lnTo>
                  <a:pt x="656657" y="208960"/>
                </a:lnTo>
                <a:lnTo>
                  <a:pt x="636854" y="169451"/>
                </a:lnTo>
                <a:lnTo>
                  <a:pt x="612304" y="133065"/>
                </a:lnTo>
                <a:lnTo>
                  <a:pt x="583415" y="100207"/>
                </a:lnTo>
                <a:lnTo>
                  <a:pt x="550594" y="71287"/>
                </a:lnTo>
                <a:lnTo>
                  <a:pt x="514248" y="46710"/>
                </a:lnTo>
                <a:lnTo>
                  <a:pt x="474784" y="26886"/>
                </a:lnTo>
                <a:lnTo>
                  <a:pt x="432609" y="12221"/>
                </a:lnTo>
                <a:lnTo>
                  <a:pt x="388131" y="3123"/>
                </a:lnTo>
                <a:lnTo>
                  <a:pt x="341757" y="0"/>
                </a:lnTo>
                <a:close/>
              </a:path>
            </a:pathLst>
          </a:custGeom>
          <a:solidFill>
            <a:srgbClr val="807E7E"/>
          </a:solidFill>
        </p:spPr>
        <p:txBody>
          <a:bodyPr wrap="square" lIns="0" tIns="0" rIns="0" bIns="0" rtlCol="0"/>
          <a:lstStyle/>
          <a:p>
            <a:endParaRPr/>
          </a:p>
        </p:txBody>
      </p:sp>
      <p:sp>
        <p:nvSpPr>
          <p:cNvPr id="40" name="object 40"/>
          <p:cNvSpPr/>
          <p:nvPr/>
        </p:nvSpPr>
        <p:spPr>
          <a:xfrm>
            <a:off x="5018532" y="5129784"/>
            <a:ext cx="683895" cy="684530"/>
          </a:xfrm>
          <a:custGeom>
            <a:avLst/>
            <a:gdLst/>
            <a:ahLst/>
            <a:cxnLst/>
            <a:rect l="l" t="t" r="r" b="b"/>
            <a:pathLst>
              <a:path w="683895" h="684529">
                <a:moveTo>
                  <a:pt x="341757" y="0"/>
                </a:moveTo>
                <a:lnTo>
                  <a:pt x="295382" y="3123"/>
                </a:lnTo>
                <a:lnTo>
                  <a:pt x="250904" y="12221"/>
                </a:lnTo>
                <a:lnTo>
                  <a:pt x="208729" y="26886"/>
                </a:lnTo>
                <a:lnTo>
                  <a:pt x="169265" y="46710"/>
                </a:lnTo>
                <a:lnTo>
                  <a:pt x="132919" y="71287"/>
                </a:lnTo>
                <a:lnTo>
                  <a:pt x="100098" y="100207"/>
                </a:lnTo>
                <a:lnTo>
                  <a:pt x="71209" y="133065"/>
                </a:lnTo>
                <a:lnTo>
                  <a:pt x="46659" y="169451"/>
                </a:lnTo>
                <a:lnTo>
                  <a:pt x="26856" y="208960"/>
                </a:lnTo>
                <a:lnTo>
                  <a:pt x="12207" y="251182"/>
                </a:lnTo>
                <a:lnTo>
                  <a:pt x="3119" y="295710"/>
                </a:lnTo>
                <a:lnTo>
                  <a:pt x="0" y="342138"/>
                </a:lnTo>
                <a:lnTo>
                  <a:pt x="3119" y="388565"/>
                </a:lnTo>
                <a:lnTo>
                  <a:pt x="12207" y="433093"/>
                </a:lnTo>
                <a:lnTo>
                  <a:pt x="26856" y="475315"/>
                </a:lnTo>
                <a:lnTo>
                  <a:pt x="46659" y="514824"/>
                </a:lnTo>
                <a:lnTo>
                  <a:pt x="71209" y="551210"/>
                </a:lnTo>
                <a:lnTo>
                  <a:pt x="100098" y="584068"/>
                </a:lnTo>
                <a:lnTo>
                  <a:pt x="132919" y="612988"/>
                </a:lnTo>
                <a:lnTo>
                  <a:pt x="169265" y="637565"/>
                </a:lnTo>
                <a:lnTo>
                  <a:pt x="208729" y="657389"/>
                </a:lnTo>
                <a:lnTo>
                  <a:pt x="250904" y="672054"/>
                </a:lnTo>
                <a:lnTo>
                  <a:pt x="295382" y="681152"/>
                </a:lnTo>
                <a:lnTo>
                  <a:pt x="341757" y="684276"/>
                </a:lnTo>
                <a:lnTo>
                  <a:pt x="388131" y="681152"/>
                </a:lnTo>
                <a:lnTo>
                  <a:pt x="432609" y="672054"/>
                </a:lnTo>
                <a:lnTo>
                  <a:pt x="474784" y="657389"/>
                </a:lnTo>
                <a:lnTo>
                  <a:pt x="514248" y="637565"/>
                </a:lnTo>
                <a:lnTo>
                  <a:pt x="550594" y="612988"/>
                </a:lnTo>
                <a:lnTo>
                  <a:pt x="583415" y="584068"/>
                </a:lnTo>
                <a:lnTo>
                  <a:pt x="612304" y="551210"/>
                </a:lnTo>
                <a:lnTo>
                  <a:pt x="636854" y="514824"/>
                </a:lnTo>
                <a:lnTo>
                  <a:pt x="656657" y="475315"/>
                </a:lnTo>
                <a:lnTo>
                  <a:pt x="671306" y="433093"/>
                </a:lnTo>
                <a:lnTo>
                  <a:pt x="680394" y="388565"/>
                </a:lnTo>
                <a:lnTo>
                  <a:pt x="683514" y="342138"/>
                </a:lnTo>
                <a:lnTo>
                  <a:pt x="680394" y="295710"/>
                </a:lnTo>
                <a:lnTo>
                  <a:pt x="671306" y="251182"/>
                </a:lnTo>
                <a:lnTo>
                  <a:pt x="656657" y="208960"/>
                </a:lnTo>
                <a:lnTo>
                  <a:pt x="636854" y="169451"/>
                </a:lnTo>
                <a:lnTo>
                  <a:pt x="612304" y="133065"/>
                </a:lnTo>
                <a:lnTo>
                  <a:pt x="583415" y="100207"/>
                </a:lnTo>
                <a:lnTo>
                  <a:pt x="550594" y="71287"/>
                </a:lnTo>
                <a:lnTo>
                  <a:pt x="514248" y="46710"/>
                </a:lnTo>
                <a:lnTo>
                  <a:pt x="474784" y="26886"/>
                </a:lnTo>
                <a:lnTo>
                  <a:pt x="432609" y="12221"/>
                </a:lnTo>
                <a:lnTo>
                  <a:pt x="388131" y="3123"/>
                </a:lnTo>
                <a:lnTo>
                  <a:pt x="341757" y="0"/>
                </a:lnTo>
                <a:close/>
              </a:path>
            </a:pathLst>
          </a:custGeom>
          <a:solidFill>
            <a:srgbClr val="807E7E"/>
          </a:solidFill>
        </p:spPr>
        <p:txBody>
          <a:bodyPr wrap="square" lIns="0" tIns="0" rIns="0" bIns="0" rtlCol="0"/>
          <a:lstStyle/>
          <a:p>
            <a:endParaRPr/>
          </a:p>
        </p:txBody>
      </p:sp>
      <p:sp>
        <p:nvSpPr>
          <p:cNvPr id="41" name="object 41"/>
          <p:cNvSpPr txBox="1"/>
          <p:nvPr/>
        </p:nvSpPr>
        <p:spPr>
          <a:xfrm>
            <a:off x="5137456" y="2556128"/>
            <a:ext cx="444500" cy="3156585"/>
          </a:xfrm>
          <a:prstGeom prst="rect">
            <a:avLst/>
          </a:prstGeom>
        </p:spPr>
        <p:txBody>
          <a:bodyPr vert="horz" wrap="square" lIns="0" tIns="12700" rIns="0" bIns="0" rtlCol="0">
            <a:spAutoFit/>
          </a:bodyPr>
          <a:lstStyle/>
          <a:p>
            <a:pPr marL="12700" marR="5080" indent="58419" algn="ctr">
              <a:lnSpc>
                <a:spcPct val="155600"/>
              </a:lnSpc>
              <a:spcBef>
                <a:spcPts val="100"/>
              </a:spcBef>
            </a:pPr>
            <a:r>
              <a:rPr sz="3300" spc="-50" dirty="0">
                <a:solidFill>
                  <a:srgbClr val="FFFFFF"/>
                </a:solidFill>
                <a:latin typeface="Arial Black"/>
                <a:cs typeface="Arial Black"/>
              </a:rPr>
              <a:t>P A W S</a:t>
            </a:r>
            <a:endParaRPr sz="3300" dirty="0">
              <a:latin typeface="Arial Black"/>
              <a:cs typeface="Arial Black"/>
            </a:endParaRPr>
          </a:p>
        </p:txBody>
      </p:sp>
      <p:sp>
        <p:nvSpPr>
          <p:cNvPr id="42" name="object 42"/>
          <p:cNvSpPr/>
          <p:nvPr/>
        </p:nvSpPr>
        <p:spPr>
          <a:xfrm>
            <a:off x="8860535" y="3015995"/>
            <a:ext cx="2940685" cy="0"/>
          </a:xfrm>
          <a:custGeom>
            <a:avLst/>
            <a:gdLst/>
            <a:ahLst/>
            <a:cxnLst/>
            <a:rect l="l" t="t" r="r" b="b"/>
            <a:pathLst>
              <a:path w="2940684">
                <a:moveTo>
                  <a:pt x="2940621" y="0"/>
                </a:moveTo>
                <a:lnTo>
                  <a:pt x="0" y="0"/>
                </a:lnTo>
              </a:path>
            </a:pathLst>
          </a:custGeom>
          <a:ln w="38100">
            <a:solidFill>
              <a:srgbClr val="888888"/>
            </a:solidFill>
            <a:prstDash val="dot"/>
          </a:ln>
        </p:spPr>
        <p:txBody>
          <a:bodyPr wrap="square" lIns="0" tIns="0" rIns="0" bIns="0" rtlCol="0"/>
          <a:lstStyle/>
          <a:p>
            <a:endParaRPr/>
          </a:p>
        </p:txBody>
      </p:sp>
      <p:sp>
        <p:nvSpPr>
          <p:cNvPr id="43" name="object 43"/>
          <p:cNvSpPr/>
          <p:nvPr/>
        </p:nvSpPr>
        <p:spPr>
          <a:xfrm>
            <a:off x="8860535" y="4233671"/>
            <a:ext cx="2940685" cy="0"/>
          </a:xfrm>
          <a:custGeom>
            <a:avLst/>
            <a:gdLst/>
            <a:ahLst/>
            <a:cxnLst/>
            <a:rect l="l" t="t" r="r" b="b"/>
            <a:pathLst>
              <a:path w="2940684">
                <a:moveTo>
                  <a:pt x="2940621" y="0"/>
                </a:moveTo>
                <a:lnTo>
                  <a:pt x="0" y="0"/>
                </a:lnTo>
              </a:path>
            </a:pathLst>
          </a:custGeom>
          <a:ln w="38100">
            <a:solidFill>
              <a:srgbClr val="888888"/>
            </a:solidFill>
            <a:prstDash val="dot"/>
          </a:ln>
        </p:spPr>
        <p:txBody>
          <a:bodyPr wrap="square" lIns="0" tIns="0" rIns="0" bIns="0" rtlCol="0"/>
          <a:lstStyle/>
          <a:p>
            <a:endParaRPr/>
          </a:p>
        </p:txBody>
      </p:sp>
      <p:sp>
        <p:nvSpPr>
          <p:cNvPr id="44" name="object 4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45" name="object 4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327171" y="774475"/>
            <a:ext cx="5539740" cy="1068070"/>
          </a:xfrm>
          <a:prstGeom prst="rect">
            <a:avLst/>
          </a:prstGeom>
        </p:spPr>
        <p:txBody>
          <a:bodyPr vert="horz" wrap="square" lIns="0" tIns="74295" rIns="0" bIns="0" rtlCol="0">
            <a:spAutoFit/>
          </a:bodyPr>
          <a:lstStyle/>
          <a:p>
            <a:pPr marL="12700" marR="5080" indent="558800">
              <a:lnSpc>
                <a:spcPts val="3890"/>
              </a:lnSpc>
              <a:spcBef>
                <a:spcPts val="585"/>
              </a:spcBef>
            </a:pPr>
            <a:r>
              <a:rPr dirty="0">
                <a:solidFill>
                  <a:srgbClr val="000000"/>
                </a:solidFill>
              </a:rPr>
              <a:t>TACTICAL</a:t>
            </a:r>
            <a:r>
              <a:rPr spc="-180" dirty="0">
                <a:solidFill>
                  <a:srgbClr val="000000"/>
                </a:solidFill>
              </a:rPr>
              <a:t> </a:t>
            </a:r>
            <a:r>
              <a:rPr spc="-10" dirty="0">
                <a:solidFill>
                  <a:srgbClr val="000000"/>
                </a:solidFill>
              </a:rPr>
              <a:t>TRAUMA </a:t>
            </a:r>
            <a:r>
              <a:rPr dirty="0">
                <a:solidFill>
                  <a:srgbClr val="000000"/>
                </a:solidFill>
              </a:rPr>
              <a:t>ASSESSMENT </a:t>
            </a:r>
            <a:r>
              <a:rPr spc="-10" dirty="0">
                <a:solidFill>
                  <a:srgbClr val="000000"/>
                </a:solidFill>
              </a:rPr>
              <a:t>PROCESS</a:t>
            </a:r>
          </a:p>
        </p:txBody>
      </p:sp>
      <p:pic>
        <p:nvPicPr>
          <p:cNvPr id="5" name="object 5"/>
          <p:cNvPicPr/>
          <p:nvPr/>
        </p:nvPicPr>
        <p:blipFill>
          <a:blip r:embed="rId4" cstate="print"/>
          <a:stretch>
            <a:fillRect/>
          </a:stretch>
        </p:blipFill>
        <p:spPr>
          <a:xfrm>
            <a:off x="345820" y="2121279"/>
            <a:ext cx="11514836" cy="4153151"/>
          </a:xfrm>
          <a:prstGeom prst="rect">
            <a:avLst/>
          </a:prstGeom>
        </p:spPr>
      </p:pic>
      <p:sp>
        <p:nvSpPr>
          <p:cNvPr id="6" name="object 6"/>
          <p:cNvSpPr txBox="1"/>
          <p:nvPr/>
        </p:nvSpPr>
        <p:spPr>
          <a:xfrm>
            <a:off x="5039371" y="5840983"/>
            <a:ext cx="2138045"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7E7E7E"/>
                </a:solidFill>
                <a:latin typeface="Arial"/>
                <a:cs typeface="Arial"/>
              </a:rPr>
              <a:t>Intervention(s)</a:t>
            </a:r>
            <a:endParaRPr sz="2400">
              <a:latin typeface="Arial"/>
              <a:cs typeface="Arial"/>
            </a:endParaRP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13</a:t>
            </a:fld>
            <a:endParaRPr spc="-25" dirty="0"/>
          </a:p>
        </p:txBody>
      </p:sp>
      <p:sp>
        <p:nvSpPr>
          <p:cNvPr id="7" name="object 7"/>
          <p:cNvSpPr txBox="1"/>
          <p:nvPr/>
        </p:nvSpPr>
        <p:spPr>
          <a:xfrm>
            <a:off x="836844" y="2119914"/>
            <a:ext cx="10459720" cy="3460115"/>
          </a:xfrm>
          <a:prstGeom prst="rect">
            <a:avLst/>
          </a:prstGeom>
        </p:spPr>
        <p:txBody>
          <a:bodyPr vert="horz" wrap="square" lIns="0" tIns="109855" rIns="0" bIns="0" rtlCol="0">
            <a:spAutoFit/>
          </a:bodyPr>
          <a:lstStyle/>
          <a:p>
            <a:pPr marL="85090" algn="ctr">
              <a:lnSpc>
                <a:spcPct val="100000"/>
              </a:lnSpc>
              <a:spcBef>
                <a:spcPts val="865"/>
              </a:spcBef>
            </a:pPr>
            <a:r>
              <a:rPr sz="2400" b="1" spc="-10" dirty="0">
                <a:solidFill>
                  <a:srgbClr val="7E7E7E"/>
                </a:solidFill>
                <a:latin typeface="Arial"/>
                <a:cs typeface="Arial"/>
              </a:rPr>
              <a:t>Assessment</a:t>
            </a:r>
            <a:endParaRPr sz="2400">
              <a:latin typeface="Arial"/>
              <a:cs typeface="Arial"/>
            </a:endParaRPr>
          </a:p>
          <a:p>
            <a:pPr marL="12700">
              <a:lnSpc>
                <a:spcPct val="100000"/>
              </a:lnSpc>
              <a:spcBef>
                <a:spcPts val="1660"/>
              </a:spcBef>
              <a:tabLst>
                <a:tab pos="1302385" algn="l"/>
                <a:tab pos="2538095" algn="l"/>
                <a:tab pos="3773804" algn="l"/>
                <a:tab pos="4991100" algn="l"/>
                <a:tab pos="6263005" algn="l"/>
                <a:tab pos="7480300" algn="l"/>
                <a:tab pos="8642350" algn="l"/>
                <a:tab pos="9969500" algn="l"/>
              </a:tabLst>
            </a:pPr>
            <a:r>
              <a:rPr sz="5200" spc="-50" dirty="0">
                <a:solidFill>
                  <a:srgbClr val="FFFFFF"/>
                </a:solidFill>
                <a:latin typeface="Arial Black"/>
                <a:cs typeface="Arial Black"/>
              </a:rPr>
              <a:t>M</a:t>
            </a:r>
            <a:r>
              <a:rPr sz="5200" dirty="0">
                <a:solidFill>
                  <a:srgbClr val="FFFFFF"/>
                </a:solidFill>
                <a:latin typeface="Arial Black"/>
                <a:cs typeface="Arial Black"/>
              </a:rPr>
              <a:t>	</a:t>
            </a:r>
            <a:r>
              <a:rPr sz="5200" spc="-50" dirty="0">
                <a:solidFill>
                  <a:srgbClr val="FFFFFF"/>
                </a:solidFill>
                <a:latin typeface="Arial Black"/>
                <a:cs typeface="Arial Black"/>
              </a:rPr>
              <a:t>A</a:t>
            </a:r>
            <a:r>
              <a:rPr sz="5200" dirty="0">
                <a:solidFill>
                  <a:srgbClr val="FFFFFF"/>
                </a:solidFill>
                <a:latin typeface="Arial Black"/>
                <a:cs typeface="Arial Black"/>
              </a:rPr>
              <a:t>	</a:t>
            </a:r>
            <a:r>
              <a:rPr sz="5200" spc="-50" dirty="0">
                <a:solidFill>
                  <a:srgbClr val="FFFFFF"/>
                </a:solidFill>
                <a:latin typeface="Arial Black"/>
                <a:cs typeface="Arial Black"/>
              </a:rPr>
              <a:t>R</a:t>
            </a:r>
            <a:r>
              <a:rPr sz="5200" dirty="0">
                <a:solidFill>
                  <a:srgbClr val="FFFFFF"/>
                </a:solidFill>
                <a:latin typeface="Arial Black"/>
                <a:cs typeface="Arial Black"/>
              </a:rPr>
              <a:t>	</a:t>
            </a:r>
            <a:r>
              <a:rPr sz="5200" spc="-50" dirty="0">
                <a:solidFill>
                  <a:srgbClr val="FFFFFF"/>
                </a:solidFill>
                <a:latin typeface="Arial Black"/>
                <a:cs typeface="Arial Black"/>
              </a:rPr>
              <a:t>C</a:t>
            </a:r>
            <a:r>
              <a:rPr sz="5200" dirty="0">
                <a:solidFill>
                  <a:srgbClr val="FFFFFF"/>
                </a:solidFill>
                <a:latin typeface="Arial Black"/>
                <a:cs typeface="Arial Black"/>
              </a:rPr>
              <a:t>	</a:t>
            </a:r>
            <a:r>
              <a:rPr sz="5200" spc="-50" dirty="0">
                <a:solidFill>
                  <a:srgbClr val="FFFFFF"/>
                </a:solidFill>
                <a:latin typeface="Arial Black"/>
                <a:cs typeface="Arial Black"/>
              </a:rPr>
              <a:t>H</a:t>
            </a:r>
            <a:r>
              <a:rPr sz="5200" dirty="0">
                <a:solidFill>
                  <a:srgbClr val="FFFFFF"/>
                </a:solidFill>
                <a:latin typeface="Arial Black"/>
                <a:cs typeface="Arial Black"/>
              </a:rPr>
              <a:t>	</a:t>
            </a:r>
            <a:r>
              <a:rPr sz="5200" spc="-50" dirty="0">
                <a:solidFill>
                  <a:srgbClr val="FFFFFF"/>
                </a:solidFill>
                <a:latin typeface="Arial Black"/>
                <a:cs typeface="Arial Black"/>
              </a:rPr>
              <a:t>P</a:t>
            </a:r>
            <a:r>
              <a:rPr sz="5200" dirty="0">
                <a:solidFill>
                  <a:srgbClr val="FFFFFF"/>
                </a:solidFill>
                <a:latin typeface="Arial Black"/>
                <a:cs typeface="Arial Black"/>
              </a:rPr>
              <a:t>	</a:t>
            </a:r>
            <a:r>
              <a:rPr sz="5200" spc="-50" dirty="0">
                <a:solidFill>
                  <a:srgbClr val="FFFFFF"/>
                </a:solidFill>
                <a:latin typeface="Arial Black"/>
                <a:cs typeface="Arial Black"/>
              </a:rPr>
              <a:t>A</a:t>
            </a:r>
            <a:r>
              <a:rPr sz="5200" dirty="0">
                <a:solidFill>
                  <a:srgbClr val="FFFFFF"/>
                </a:solidFill>
                <a:latin typeface="Arial Black"/>
                <a:cs typeface="Arial Black"/>
              </a:rPr>
              <a:t>	</a:t>
            </a:r>
            <a:r>
              <a:rPr sz="5200" spc="-50" dirty="0">
                <a:solidFill>
                  <a:srgbClr val="FFFFFF"/>
                </a:solidFill>
                <a:latin typeface="Arial Black"/>
                <a:cs typeface="Arial Black"/>
              </a:rPr>
              <a:t>W</a:t>
            </a:r>
            <a:r>
              <a:rPr sz="5200" dirty="0">
                <a:solidFill>
                  <a:srgbClr val="FFFFFF"/>
                </a:solidFill>
                <a:latin typeface="Arial Black"/>
                <a:cs typeface="Arial Black"/>
              </a:rPr>
              <a:t>	</a:t>
            </a:r>
            <a:r>
              <a:rPr sz="5200" spc="-50" dirty="0">
                <a:solidFill>
                  <a:srgbClr val="FFFFFF"/>
                </a:solidFill>
                <a:latin typeface="Arial Black"/>
                <a:cs typeface="Arial Black"/>
              </a:rPr>
              <a:t>S</a:t>
            </a:r>
            <a:endParaRPr sz="5200">
              <a:latin typeface="Arial Black"/>
              <a:cs typeface="Arial Black"/>
            </a:endParaRPr>
          </a:p>
          <a:p>
            <a:pPr>
              <a:lnSpc>
                <a:spcPct val="100000"/>
              </a:lnSpc>
              <a:spcBef>
                <a:spcPts val="1925"/>
              </a:spcBef>
            </a:pPr>
            <a:endParaRPr sz="5200">
              <a:latin typeface="Arial Black"/>
              <a:cs typeface="Arial Black"/>
            </a:endParaRPr>
          </a:p>
          <a:p>
            <a:pPr marL="12700">
              <a:lnSpc>
                <a:spcPct val="100000"/>
              </a:lnSpc>
              <a:tabLst>
                <a:tab pos="1302385" algn="l"/>
                <a:tab pos="2538095" algn="l"/>
                <a:tab pos="3773804" algn="l"/>
                <a:tab pos="4991100" algn="l"/>
                <a:tab pos="6263005" algn="l"/>
                <a:tab pos="7480300" algn="l"/>
                <a:tab pos="8642350" algn="l"/>
                <a:tab pos="9969500" algn="l"/>
              </a:tabLst>
            </a:pPr>
            <a:r>
              <a:rPr sz="5200" spc="-50" dirty="0">
                <a:solidFill>
                  <a:srgbClr val="D53139"/>
                </a:solidFill>
                <a:latin typeface="Arial Black"/>
                <a:cs typeface="Arial Black"/>
              </a:rPr>
              <a:t>M</a:t>
            </a:r>
            <a:r>
              <a:rPr sz="5200" dirty="0">
                <a:solidFill>
                  <a:srgbClr val="D53139"/>
                </a:solidFill>
                <a:latin typeface="Arial Black"/>
                <a:cs typeface="Arial Black"/>
              </a:rPr>
              <a:t>	</a:t>
            </a:r>
            <a:r>
              <a:rPr sz="5200" spc="-50" dirty="0">
                <a:solidFill>
                  <a:srgbClr val="8BB7CE"/>
                </a:solidFill>
                <a:latin typeface="Arial Black"/>
                <a:cs typeface="Arial Black"/>
              </a:rPr>
              <a:t>A</a:t>
            </a:r>
            <a:r>
              <a:rPr sz="5200" dirty="0">
                <a:solidFill>
                  <a:srgbClr val="8BB7CE"/>
                </a:solidFill>
                <a:latin typeface="Arial Black"/>
                <a:cs typeface="Arial Black"/>
              </a:rPr>
              <a:t>	</a:t>
            </a:r>
            <a:r>
              <a:rPr sz="5200" spc="-50" dirty="0">
                <a:solidFill>
                  <a:srgbClr val="798667"/>
                </a:solidFill>
                <a:latin typeface="Arial Black"/>
                <a:cs typeface="Arial Black"/>
              </a:rPr>
              <a:t>R</a:t>
            </a:r>
            <a:r>
              <a:rPr sz="5200" dirty="0">
                <a:solidFill>
                  <a:srgbClr val="798667"/>
                </a:solidFill>
                <a:latin typeface="Arial Black"/>
                <a:cs typeface="Arial Black"/>
              </a:rPr>
              <a:t>	</a:t>
            </a:r>
            <a:r>
              <a:rPr sz="5200" spc="-50" dirty="0">
                <a:solidFill>
                  <a:srgbClr val="F16438"/>
                </a:solidFill>
                <a:latin typeface="Arial Black"/>
                <a:cs typeface="Arial Black"/>
              </a:rPr>
              <a:t>C</a:t>
            </a:r>
            <a:r>
              <a:rPr sz="5200" dirty="0">
                <a:solidFill>
                  <a:srgbClr val="F16438"/>
                </a:solidFill>
                <a:latin typeface="Arial Black"/>
                <a:cs typeface="Arial Black"/>
              </a:rPr>
              <a:t>	</a:t>
            </a:r>
            <a:r>
              <a:rPr sz="5200" spc="-50" dirty="0">
                <a:solidFill>
                  <a:srgbClr val="774664"/>
                </a:solidFill>
                <a:latin typeface="Arial Black"/>
                <a:cs typeface="Arial Black"/>
              </a:rPr>
              <a:t>H</a:t>
            </a:r>
            <a:r>
              <a:rPr sz="5200" dirty="0">
                <a:solidFill>
                  <a:srgbClr val="774664"/>
                </a:solidFill>
                <a:latin typeface="Arial Black"/>
                <a:cs typeface="Arial Black"/>
              </a:rPr>
              <a:t>	</a:t>
            </a:r>
            <a:r>
              <a:rPr sz="5200" spc="-50" dirty="0">
                <a:solidFill>
                  <a:srgbClr val="7E7E7E"/>
                </a:solidFill>
                <a:latin typeface="Arial Black"/>
                <a:cs typeface="Arial Black"/>
              </a:rPr>
              <a:t>P</a:t>
            </a:r>
            <a:r>
              <a:rPr sz="5200" dirty="0">
                <a:solidFill>
                  <a:srgbClr val="7E7E7E"/>
                </a:solidFill>
                <a:latin typeface="Arial Black"/>
                <a:cs typeface="Arial Black"/>
              </a:rPr>
              <a:t>	</a:t>
            </a:r>
            <a:r>
              <a:rPr sz="5200" spc="-50" dirty="0">
                <a:solidFill>
                  <a:srgbClr val="7E7E7E"/>
                </a:solidFill>
                <a:latin typeface="Arial Black"/>
                <a:cs typeface="Arial Black"/>
              </a:rPr>
              <a:t>A</a:t>
            </a:r>
            <a:r>
              <a:rPr sz="5200" dirty="0">
                <a:solidFill>
                  <a:srgbClr val="7E7E7E"/>
                </a:solidFill>
                <a:latin typeface="Arial Black"/>
                <a:cs typeface="Arial Black"/>
              </a:rPr>
              <a:t>	</a:t>
            </a:r>
            <a:r>
              <a:rPr sz="5200" spc="-50" dirty="0">
                <a:solidFill>
                  <a:srgbClr val="7E7E7E"/>
                </a:solidFill>
                <a:latin typeface="Arial Black"/>
                <a:cs typeface="Arial Black"/>
              </a:rPr>
              <a:t>W</a:t>
            </a:r>
            <a:r>
              <a:rPr sz="5200" dirty="0">
                <a:solidFill>
                  <a:srgbClr val="7E7E7E"/>
                </a:solidFill>
                <a:latin typeface="Arial Black"/>
                <a:cs typeface="Arial Black"/>
              </a:rPr>
              <a:t>	</a:t>
            </a:r>
            <a:r>
              <a:rPr sz="5200" spc="-50" dirty="0">
                <a:solidFill>
                  <a:srgbClr val="7E7E7E"/>
                </a:solidFill>
                <a:latin typeface="Arial Black"/>
                <a:cs typeface="Arial Black"/>
              </a:rPr>
              <a:t>S</a:t>
            </a:r>
            <a:endParaRPr sz="5200">
              <a:latin typeface="Arial Black"/>
              <a:cs typeface="Arial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1777873" y="797816"/>
            <a:ext cx="8636635" cy="1068070"/>
          </a:xfrm>
          <a:prstGeom prst="rect">
            <a:avLst/>
          </a:prstGeom>
        </p:spPr>
        <p:txBody>
          <a:bodyPr vert="horz" wrap="square" lIns="0" tIns="74295" rIns="0" bIns="0" rtlCol="0">
            <a:spAutoFit/>
          </a:bodyPr>
          <a:lstStyle/>
          <a:p>
            <a:pPr marL="2044700" marR="5080" indent="-2032635">
              <a:lnSpc>
                <a:spcPts val="3890"/>
              </a:lnSpc>
              <a:spcBef>
                <a:spcPts val="585"/>
              </a:spcBef>
            </a:pPr>
            <a:r>
              <a:rPr dirty="0">
                <a:solidFill>
                  <a:srgbClr val="000000"/>
                </a:solidFill>
              </a:rPr>
              <a:t>BEGIN</a:t>
            </a:r>
            <a:r>
              <a:rPr spc="-40" dirty="0">
                <a:solidFill>
                  <a:srgbClr val="000000"/>
                </a:solidFill>
              </a:rPr>
              <a:t> </a:t>
            </a:r>
            <a:r>
              <a:rPr dirty="0">
                <a:solidFill>
                  <a:srgbClr val="000000"/>
                </a:solidFill>
              </a:rPr>
              <a:t>WITH</a:t>
            </a:r>
            <a:r>
              <a:rPr spc="-50" dirty="0">
                <a:solidFill>
                  <a:srgbClr val="000000"/>
                </a:solidFill>
              </a:rPr>
              <a:t> </a:t>
            </a:r>
            <a:r>
              <a:rPr dirty="0">
                <a:solidFill>
                  <a:srgbClr val="BB8542"/>
                </a:solidFill>
              </a:rPr>
              <a:t>HEMORRHAGE</a:t>
            </a:r>
            <a:r>
              <a:rPr spc="-45" dirty="0">
                <a:solidFill>
                  <a:srgbClr val="BB8542"/>
                </a:solidFill>
              </a:rPr>
              <a:t> </a:t>
            </a:r>
            <a:r>
              <a:rPr spc="-10" dirty="0">
                <a:solidFill>
                  <a:srgbClr val="BB8542"/>
                </a:solidFill>
              </a:rPr>
              <a:t>CONTROL </a:t>
            </a:r>
            <a:r>
              <a:rPr dirty="0">
                <a:solidFill>
                  <a:srgbClr val="000000"/>
                </a:solidFill>
              </a:rPr>
              <a:t>AND</a:t>
            </a:r>
            <a:r>
              <a:rPr spc="-90" dirty="0">
                <a:solidFill>
                  <a:srgbClr val="000000"/>
                </a:solidFill>
              </a:rPr>
              <a:t> </a:t>
            </a:r>
            <a:r>
              <a:rPr dirty="0">
                <a:solidFill>
                  <a:srgbClr val="BB8542"/>
                </a:solidFill>
              </a:rPr>
              <a:t>BLOOD</a:t>
            </a:r>
            <a:r>
              <a:rPr spc="-100" dirty="0">
                <a:solidFill>
                  <a:srgbClr val="BB8542"/>
                </a:solidFill>
              </a:rPr>
              <a:t> </a:t>
            </a:r>
            <a:r>
              <a:rPr spc="-10" dirty="0">
                <a:solidFill>
                  <a:srgbClr val="BB8542"/>
                </a:solidFill>
              </a:rPr>
              <a:t>SWEEP</a:t>
            </a:r>
          </a:p>
        </p:txBody>
      </p:sp>
      <p:sp>
        <p:nvSpPr>
          <p:cNvPr id="5" name="object 5"/>
          <p:cNvSpPr txBox="1"/>
          <p:nvPr/>
        </p:nvSpPr>
        <p:spPr>
          <a:xfrm>
            <a:off x="6305627" y="2025894"/>
            <a:ext cx="5219700" cy="84836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After</a:t>
            </a:r>
            <a:r>
              <a:rPr sz="1800" spc="-10" dirty="0">
                <a:latin typeface="Arial MT"/>
                <a:cs typeface="Arial MT"/>
              </a:rPr>
              <a:t> </a:t>
            </a:r>
            <a:r>
              <a:rPr sz="1800" dirty="0">
                <a:latin typeface="Arial MT"/>
                <a:cs typeface="Arial MT"/>
              </a:rPr>
              <a:t>treating</a:t>
            </a:r>
            <a:r>
              <a:rPr sz="1800" spc="-20" dirty="0">
                <a:latin typeface="Arial MT"/>
                <a:cs typeface="Arial MT"/>
              </a:rPr>
              <a:t> </a:t>
            </a:r>
            <a:r>
              <a:rPr sz="1800" dirty="0">
                <a:latin typeface="Arial MT"/>
                <a:cs typeface="Arial MT"/>
              </a:rPr>
              <a:t>obvious</a:t>
            </a:r>
            <a:r>
              <a:rPr sz="1800" spc="-20" dirty="0">
                <a:latin typeface="Arial MT"/>
                <a:cs typeface="Arial MT"/>
              </a:rPr>
              <a:t> </a:t>
            </a:r>
            <a:r>
              <a:rPr sz="1800" dirty="0">
                <a:latin typeface="Arial MT"/>
                <a:cs typeface="Arial MT"/>
              </a:rPr>
              <a:t>massive</a:t>
            </a:r>
            <a:r>
              <a:rPr sz="1800" spc="-20" dirty="0">
                <a:latin typeface="Arial MT"/>
                <a:cs typeface="Arial MT"/>
              </a:rPr>
              <a:t> </a:t>
            </a:r>
            <a:r>
              <a:rPr sz="1800" dirty="0">
                <a:latin typeface="Arial MT"/>
                <a:cs typeface="Arial MT"/>
              </a:rPr>
              <a:t>hemorrhage,</a:t>
            </a:r>
            <a:r>
              <a:rPr sz="1800" spc="-30" dirty="0">
                <a:latin typeface="Arial MT"/>
                <a:cs typeface="Arial MT"/>
              </a:rPr>
              <a:t> </a:t>
            </a:r>
            <a:r>
              <a:rPr sz="1800" dirty="0">
                <a:latin typeface="Arial MT"/>
                <a:cs typeface="Arial MT"/>
              </a:rPr>
              <a:t>do</a:t>
            </a:r>
            <a:r>
              <a:rPr sz="1800" spc="-15" dirty="0">
                <a:latin typeface="Arial MT"/>
                <a:cs typeface="Arial MT"/>
              </a:rPr>
              <a:t> </a:t>
            </a:r>
            <a:r>
              <a:rPr sz="1800" spc="-50" dirty="0">
                <a:latin typeface="Arial MT"/>
                <a:cs typeface="Arial MT"/>
              </a:rPr>
              <a:t>a </a:t>
            </a:r>
            <a:r>
              <a:rPr sz="1800" b="1" dirty="0">
                <a:latin typeface="Arial"/>
                <a:cs typeface="Arial"/>
              </a:rPr>
              <a:t>rapid</a:t>
            </a:r>
            <a:r>
              <a:rPr sz="1800" b="1" spc="-5" dirty="0">
                <a:latin typeface="Arial"/>
                <a:cs typeface="Arial"/>
              </a:rPr>
              <a:t> </a:t>
            </a:r>
            <a:r>
              <a:rPr sz="1800" b="1" spc="-10" dirty="0">
                <a:latin typeface="Arial"/>
                <a:cs typeface="Arial"/>
              </a:rPr>
              <a:t>head-to-</a:t>
            </a:r>
            <a:r>
              <a:rPr sz="1800" b="1" dirty="0">
                <a:latin typeface="Arial"/>
                <a:cs typeface="Arial"/>
              </a:rPr>
              <a:t>toe</a:t>
            </a:r>
            <a:r>
              <a:rPr sz="1800" b="1" spc="-10" dirty="0">
                <a:latin typeface="Arial"/>
                <a:cs typeface="Arial"/>
              </a:rPr>
              <a:t> </a:t>
            </a:r>
            <a:r>
              <a:rPr sz="1800" dirty="0">
                <a:latin typeface="Arial MT"/>
                <a:cs typeface="Arial MT"/>
              </a:rPr>
              <a:t>check</a:t>
            </a:r>
            <a:r>
              <a:rPr sz="1800" spc="-10" dirty="0">
                <a:latin typeface="Arial MT"/>
                <a:cs typeface="Arial MT"/>
              </a:rPr>
              <a:t> </a:t>
            </a:r>
            <a:r>
              <a:rPr sz="1800" dirty="0">
                <a:latin typeface="Arial MT"/>
                <a:cs typeface="Arial MT"/>
              </a:rPr>
              <a:t>for</a:t>
            </a:r>
            <a:r>
              <a:rPr sz="1800" spc="-10" dirty="0">
                <a:latin typeface="Arial MT"/>
                <a:cs typeface="Arial MT"/>
              </a:rPr>
              <a:t> </a:t>
            </a:r>
            <a:r>
              <a:rPr sz="1800" dirty="0">
                <a:latin typeface="Arial MT"/>
                <a:cs typeface="Arial MT"/>
              </a:rPr>
              <a:t>any</a:t>
            </a:r>
            <a:r>
              <a:rPr sz="1800" spc="-10" dirty="0">
                <a:latin typeface="Arial MT"/>
                <a:cs typeface="Arial MT"/>
              </a:rPr>
              <a:t> </a:t>
            </a:r>
            <a:r>
              <a:rPr sz="1800" dirty="0">
                <a:latin typeface="Arial MT"/>
                <a:cs typeface="Arial MT"/>
              </a:rPr>
              <a:t>unrecognized</a:t>
            </a:r>
            <a:r>
              <a:rPr sz="1800" spc="-40" dirty="0">
                <a:latin typeface="Arial MT"/>
                <a:cs typeface="Arial MT"/>
              </a:rPr>
              <a:t> </a:t>
            </a:r>
            <a:r>
              <a:rPr sz="1800" b="1" spc="-10" dirty="0">
                <a:latin typeface="Arial"/>
                <a:cs typeface="Arial"/>
              </a:rPr>
              <a:t>life- </a:t>
            </a:r>
            <a:r>
              <a:rPr sz="1800" b="1" dirty="0">
                <a:latin typeface="Arial"/>
                <a:cs typeface="Arial"/>
              </a:rPr>
              <a:t>threatening</a:t>
            </a:r>
            <a:r>
              <a:rPr sz="1800" b="1" spc="-70" dirty="0">
                <a:latin typeface="Arial"/>
                <a:cs typeface="Arial"/>
              </a:rPr>
              <a:t> </a:t>
            </a:r>
            <a:r>
              <a:rPr sz="1800" spc="-10" dirty="0">
                <a:latin typeface="Arial MT"/>
                <a:cs typeface="Arial MT"/>
              </a:rPr>
              <a:t>bleeding</a:t>
            </a:r>
            <a:endParaRPr sz="1800">
              <a:latin typeface="Arial MT"/>
              <a:cs typeface="Arial MT"/>
            </a:endParaRPr>
          </a:p>
        </p:txBody>
      </p:sp>
      <p:sp>
        <p:nvSpPr>
          <p:cNvPr id="6" name="object 6"/>
          <p:cNvSpPr txBox="1"/>
          <p:nvPr/>
        </p:nvSpPr>
        <p:spPr>
          <a:xfrm>
            <a:off x="6524626" y="5146285"/>
            <a:ext cx="4637405" cy="827405"/>
          </a:xfrm>
          <a:prstGeom prst="rect">
            <a:avLst/>
          </a:prstGeom>
        </p:spPr>
        <p:txBody>
          <a:bodyPr vert="horz" wrap="square" lIns="0" tIns="12700" rIns="0" bIns="0" rtlCol="0">
            <a:spAutoFit/>
          </a:bodyPr>
          <a:lstStyle/>
          <a:p>
            <a:pPr marL="12700" marR="5080">
              <a:lnSpc>
                <a:spcPct val="146100"/>
              </a:lnSpc>
              <a:spcBef>
                <a:spcPts val="100"/>
              </a:spcBef>
            </a:pPr>
            <a:r>
              <a:rPr sz="1800" dirty="0">
                <a:latin typeface="Arial MT"/>
                <a:cs typeface="Arial MT"/>
              </a:rPr>
              <a:t>Check</a:t>
            </a:r>
            <a:r>
              <a:rPr sz="1800" spc="-45" dirty="0">
                <a:latin typeface="Arial MT"/>
                <a:cs typeface="Arial MT"/>
              </a:rPr>
              <a:t> </a:t>
            </a:r>
            <a:r>
              <a:rPr sz="1800" dirty="0">
                <a:latin typeface="Arial MT"/>
                <a:cs typeface="Arial MT"/>
              </a:rPr>
              <a:t>the</a:t>
            </a:r>
            <a:r>
              <a:rPr sz="1800" spc="-25" dirty="0">
                <a:latin typeface="Arial MT"/>
                <a:cs typeface="Arial MT"/>
              </a:rPr>
              <a:t> </a:t>
            </a:r>
            <a:r>
              <a:rPr sz="1800" b="1" dirty="0">
                <a:latin typeface="Arial"/>
                <a:cs typeface="Arial"/>
              </a:rPr>
              <a:t>neck</a:t>
            </a:r>
            <a:r>
              <a:rPr sz="1800" dirty="0">
                <a:latin typeface="Arial MT"/>
                <a:cs typeface="Arial MT"/>
              </a:rPr>
              <a:t>,</a:t>
            </a:r>
            <a:r>
              <a:rPr sz="1800" spc="-30" dirty="0">
                <a:latin typeface="Arial MT"/>
                <a:cs typeface="Arial MT"/>
              </a:rPr>
              <a:t> </a:t>
            </a:r>
            <a:r>
              <a:rPr sz="1800" b="1" dirty="0">
                <a:latin typeface="Arial"/>
                <a:cs typeface="Arial"/>
              </a:rPr>
              <a:t>axillary,</a:t>
            </a:r>
            <a:r>
              <a:rPr sz="1800" b="1" spc="-35" dirty="0">
                <a:latin typeface="Arial"/>
                <a:cs typeface="Arial"/>
              </a:rPr>
              <a:t> </a:t>
            </a:r>
            <a:r>
              <a:rPr sz="1800" dirty="0">
                <a:latin typeface="Arial MT"/>
                <a:cs typeface="Arial MT"/>
              </a:rPr>
              <a:t>and</a:t>
            </a:r>
            <a:r>
              <a:rPr sz="1800" spc="-25" dirty="0">
                <a:latin typeface="Arial MT"/>
                <a:cs typeface="Arial MT"/>
              </a:rPr>
              <a:t> </a:t>
            </a:r>
            <a:r>
              <a:rPr sz="1800" b="1" dirty="0">
                <a:latin typeface="Arial"/>
                <a:cs typeface="Arial"/>
              </a:rPr>
              <a:t>inguinal</a:t>
            </a:r>
            <a:r>
              <a:rPr sz="1800" b="1" spc="-15" dirty="0">
                <a:latin typeface="Arial"/>
                <a:cs typeface="Arial"/>
              </a:rPr>
              <a:t> </a:t>
            </a:r>
            <a:r>
              <a:rPr sz="1800" spc="-10" dirty="0">
                <a:latin typeface="Arial MT"/>
                <a:cs typeface="Arial MT"/>
              </a:rPr>
              <a:t>areas </a:t>
            </a:r>
            <a:r>
              <a:rPr sz="1800" dirty="0">
                <a:latin typeface="Arial MT"/>
                <a:cs typeface="Arial MT"/>
              </a:rPr>
              <a:t>Check</a:t>
            </a:r>
            <a:r>
              <a:rPr sz="1800" spc="-15" dirty="0">
                <a:latin typeface="Arial MT"/>
                <a:cs typeface="Arial MT"/>
              </a:rPr>
              <a:t> </a:t>
            </a:r>
            <a:r>
              <a:rPr sz="1800" dirty="0">
                <a:latin typeface="Arial MT"/>
                <a:cs typeface="Arial MT"/>
              </a:rPr>
              <a:t>the</a:t>
            </a:r>
            <a:r>
              <a:rPr sz="1800" spc="-5" dirty="0">
                <a:latin typeface="Arial MT"/>
                <a:cs typeface="Arial MT"/>
              </a:rPr>
              <a:t> </a:t>
            </a:r>
            <a:r>
              <a:rPr sz="1800" b="1" dirty="0">
                <a:latin typeface="Arial"/>
                <a:cs typeface="Arial"/>
              </a:rPr>
              <a:t>arms</a:t>
            </a:r>
            <a:r>
              <a:rPr sz="1800" b="1" spc="-10" dirty="0">
                <a:latin typeface="Arial"/>
                <a:cs typeface="Arial"/>
              </a:rPr>
              <a:t> </a:t>
            </a:r>
            <a:r>
              <a:rPr sz="1800" dirty="0">
                <a:latin typeface="Arial MT"/>
                <a:cs typeface="Arial MT"/>
              </a:rPr>
              <a:t>and</a:t>
            </a:r>
            <a:r>
              <a:rPr sz="1800" spc="-5" dirty="0">
                <a:latin typeface="Arial MT"/>
                <a:cs typeface="Arial MT"/>
              </a:rPr>
              <a:t> </a:t>
            </a:r>
            <a:r>
              <a:rPr sz="1800" b="1" spc="-20" dirty="0">
                <a:latin typeface="Arial"/>
                <a:cs typeface="Arial"/>
              </a:rPr>
              <a:t>legs</a:t>
            </a:r>
            <a:endParaRPr sz="1800">
              <a:latin typeface="Arial"/>
              <a:cs typeface="Arial"/>
            </a:endParaRPr>
          </a:p>
        </p:txBody>
      </p:sp>
      <p:grpSp>
        <p:nvGrpSpPr>
          <p:cNvPr id="7" name="object 7"/>
          <p:cNvGrpSpPr/>
          <p:nvPr/>
        </p:nvGrpSpPr>
        <p:grpSpPr>
          <a:xfrm>
            <a:off x="360425" y="2002535"/>
            <a:ext cx="6049645" cy="3628390"/>
            <a:chOff x="360425" y="2002535"/>
            <a:chExt cx="6049645" cy="3628390"/>
          </a:xfrm>
        </p:grpSpPr>
        <p:sp>
          <p:nvSpPr>
            <p:cNvPr id="8" name="object 8"/>
            <p:cNvSpPr/>
            <p:nvPr/>
          </p:nvSpPr>
          <p:spPr>
            <a:xfrm>
              <a:off x="6359271" y="5314563"/>
              <a:ext cx="0" cy="265430"/>
            </a:xfrm>
            <a:custGeom>
              <a:avLst/>
              <a:gdLst/>
              <a:ahLst/>
              <a:cxnLst/>
              <a:rect l="l" t="t" r="r" b="b"/>
              <a:pathLst>
                <a:path h="265429">
                  <a:moveTo>
                    <a:pt x="0" y="265048"/>
                  </a:moveTo>
                  <a:lnTo>
                    <a:pt x="0" y="0"/>
                  </a:lnTo>
                </a:path>
              </a:pathLst>
            </a:custGeom>
            <a:ln w="101600">
              <a:solidFill>
                <a:srgbClr val="CD9146"/>
              </a:solidFill>
            </a:ln>
          </p:spPr>
          <p:txBody>
            <a:bodyPr wrap="square" lIns="0" tIns="0" rIns="0" bIns="0" rtlCol="0"/>
            <a:lstStyle/>
            <a:p>
              <a:endParaRPr/>
            </a:p>
          </p:txBody>
        </p:sp>
        <p:pic>
          <p:nvPicPr>
            <p:cNvPr id="9" name="object 9"/>
            <p:cNvPicPr/>
            <p:nvPr/>
          </p:nvPicPr>
          <p:blipFill>
            <a:blip r:embed="rId4" cstate="print"/>
            <a:stretch>
              <a:fillRect/>
            </a:stretch>
          </p:blipFill>
          <p:spPr>
            <a:xfrm>
              <a:off x="360425" y="2002535"/>
              <a:ext cx="2926842" cy="2926842"/>
            </a:xfrm>
            <a:prstGeom prst="rect">
              <a:avLst/>
            </a:prstGeom>
          </p:spPr>
        </p:pic>
        <p:pic>
          <p:nvPicPr>
            <p:cNvPr id="10" name="object 10"/>
            <p:cNvPicPr/>
            <p:nvPr/>
          </p:nvPicPr>
          <p:blipFill>
            <a:blip r:embed="rId5" cstate="print"/>
            <a:stretch>
              <a:fillRect/>
            </a:stretch>
          </p:blipFill>
          <p:spPr>
            <a:xfrm>
              <a:off x="554736" y="2196845"/>
              <a:ext cx="2340101" cy="2340101"/>
            </a:xfrm>
            <a:prstGeom prst="rect">
              <a:avLst/>
            </a:prstGeom>
          </p:spPr>
        </p:pic>
        <p:pic>
          <p:nvPicPr>
            <p:cNvPr id="11" name="object 11"/>
            <p:cNvPicPr/>
            <p:nvPr/>
          </p:nvPicPr>
          <p:blipFill>
            <a:blip r:embed="rId6" cstate="print"/>
            <a:stretch>
              <a:fillRect/>
            </a:stretch>
          </p:blipFill>
          <p:spPr>
            <a:xfrm>
              <a:off x="3169158" y="2002535"/>
              <a:ext cx="2926829" cy="2926841"/>
            </a:xfrm>
            <a:prstGeom prst="rect">
              <a:avLst/>
            </a:prstGeom>
          </p:spPr>
        </p:pic>
        <p:pic>
          <p:nvPicPr>
            <p:cNvPr id="12" name="object 12"/>
            <p:cNvPicPr/>
            <p:nvPr/>
          </p:nvPicPr>
          <p:blipFill>
            <a:blip r:embed="rId7" cstate="print"/>
            <a:stretch>
              <a:fillRect/>
            </a:stretch>
          </p:blipFill>
          <p:spPr>
            <a:xfrm>
              <a:off x="3363467" y="2196845"/>
              <a:ext cx="2340101" cy="2340101"/>
            </a:xfrm>
            <a:prstGeom prst="rect">
              <a:avLst/>
            </a:prstGeom>
          </p:spPr>
        </p:pic>
        <p:sp>
          <p:nvSpPr>
            <p:cNvPr id="13" name="object 13"/>
            <p:cNvSpPr/>
            <p:nvPr/>
          </p:nvSpPr>
          <p:spPr>
            <a:xfrm>
              <a:off x="2619755" y="4102607"/>
              <a:ext cx="1046480" cy="1047115"/>
            </a:xfrm>
            <a:custGeom>
              <a:avLst/>
              <a:gdLst/>
              <a:ahLst/>
              <a:cxnLst/>
              <a:rect l="l" t="t" r="r" b="b"/>
              <a:pathLst>
                <a:path w="1046479" h="1047114">
                  <a:moveTo>
                    <a:pt x="523113" y="0"/>
                  </a:moveTo>
                  <a:lnTo>
                    <a:pt x="475498" y="2139"/>
                  </a:lnTo>
                  <a:lnTo>
                    <a:pt x="429081" y="8434"/>
                  </a:lnTo>
                  <a:lnTo>
                    <a:pt x="384047" y="18699"/>
                  </a:lnTo>
                  <a:lnTo>
                    <a:pt x="340579" y="32751"/>
                  </a:lnTo>
                  <a:lnTo>
                    <a:pt x="298864" y="50403"/>
                  </a:lnTo>
                  <a:lnTo>
                    <a:pt x="259085" y="71472"/>
                  </a:lnTo>
                  <a:lnTo>
                    <a:pt x="221427" y="95773"/>
                  </a:lnTo>
                  <a:lnTo>
                    <a:pt x="186075" y="123119"/>
                  </a:lnTo>
                  <a:lnTo>
                    <a:pt x="153214" y="153328"/>
                  </a:lnTo>
                  <a:lnTo>
                    <a:pt x="123027" y="186214"/>
                  </a:lnTo>
                  <a:lnTo>
                    <a:pt x="95701" y="221592"/>
                  </a:lnTo>
                  <a:lnTo>
                    <a:pt x="71419" y="259277"/>
                  </a:lnTo>
                  <a:lnTo>
                    <a:pt x="50366" y="299085"/>
                  </a:lnTo>
                  <a:lnTo>
                    <a:pt x="32726" y="340830"/>
                  </a:lnTo>
                  <a:lnTo>
                    <a:pt x="18685" y="384329"/>
                  </a:lnTo>
                  <a:lnTo>
                    <a:pt x="8427" y="429395"/>
                  </a:lnTo>
                  <a:lnTo>
                    <a:pt x="2137" y="475845"/>
                  </a:lnTo>
                  <a:lnTo>
                    <a:pt x="0" y="523494"/>
                  </a:lnTo>
                  <a:lnTo>
                    <a:pt x="2137" y="571142"/>
                  </a:lnTo>
                  <a:lnTo>
                    <a:pt x="8427" y="617592"/>
                  </a:lnTo>
                  <a:lnTo>
                    <a:pt x="18685" y="662658"/>
                  </a:lnTo>
                  <a:lnTo>
                    <a:pt x="32726" y="706157"/>
                  </a:lnTo>
                  <a:lnTo>
                    <a:pt x="50366" y="747902"/>
                  </a:lnTo>
                  <a:lnTo>
                    <a:pt x="71419" y="787710"/>
                  </a:lnTo>
                  <a:lnTo>
                    <a:pt x="95701" y="825395"/>
                  </a:lnTo>
                  <a:lnTo>
                    <a:pt x="123027" y="860773"/>
                  </a:lnTo>
                  <a:lnTo>
                    <a:pt x="153214" y="893659"/>
                  </a:lnTo>
                  <a:lnTo>
                    <a:pt x="186075" y="923868"/>
                  </a:lnTo>
                  <a:lnTo>
                    <a:pt x="221427" y="951214"/>
                  </a:lnTo>
                  <a:lnTo>
                    <a:pt x="259085" y="975515"/>
                  </a:lnTo>
                  <a:lnTo>
                    <a:pt x="298864" y="996584"/>
                  </a:lnTo>
                  <a:lnTo>
                    <a:pt x="340579" y="1014236"/>
                  </a:lnTo>
                  <a:lnTo>
                    <a:pt x="384047" y="1028288"/>
                  </a:lnTo>
                  <a:lnTo>
                    <a:pt x="429081" y="1038553"/>
                  </a:lnTo>
                  <a:lnTo>
                    <a:pt x="475498" y="1044848"/>
                  </a:lnTo>
                  <a:lnTo>
                    <a:pt x="523113" y="1046988"/>
                  </a:lnTo>
                  <a:lnTo>
                    <a:pt x="570727" y="1044848"/>
                  </a:lnTo>
                  <a:lnTo>
                    <a:pt x="617144" y="1038553"/>
                  </a:lnTo>
                  <a:lnTo>
                    <a:pt x="662178" y="1028288"/>
                  </a:lnTo>
                  <a:lnTo>
                    <a:pt x="705646" y="1014236"/>
                  </a:lnTo>
                  <a:lnTo>
                    <a:pt x="747361" y="996584"/>
                  </a:lnTo>
                  <a:lnTo>
                    <a:pt x="787140" y="975515"/>
                  </a:lnTo>
                  <a:lnTo>
                    <a:pt x="824798" y="951214"/>
                  </a:lnTo>
                  <a:lnTo>
                    <a:pt x="860150" y="923868"/>
                  </a:lnTo>
                  <a:lnTo>
                    <a:pt x="893011" y="893659"/>
                  </a:lnTo>
                  <a:lnTo>
                    <a:pt x="923198" y="860773"/>
                  </a:lnTo>
                  <a:lnTo>
                    <a:pt x="950524" y="825395"/>
                  </a:lnTo>
                  <a:lnTo>
                    <a:pt x="974806" y="787710"/>
                  </a:lnTo>
                  <a:lnTo>
                    <a:pt x="995859" y="747902"/>
                  </a:lnTo>
                  <a:lnTo>
                    <a:pt x="1013499" y="706157"/>
                  </a:lnTo>
                  <a:lnTo>
                    <a:pt x="1027540" y="662658"/>
                  </a:lnTo>
                  <a:lnTo>
                    <a:pt x="1037798" y="617592"/>
                  </a:lnTo>
                  <a:lnTo>
                    <a:pt x="1044088" y="571142"/>
                  </a:lnTo>
                  <a:lnTo>
                    <a:pt x="1046226" y="523494"/>
                  </a:lnTo>
                  <a:lnTo>
                    <a:pt x="1044088" y="475845"/>
                  </a:lnTo>
                  <a:lnTo>
                    <a:pt x="1037798" y="429395"/>
                  </a:lnTo>
                  <a:lnTo>
                    <a:pt x="1027540" y="384329"/>
                  </a:lnTo>
                  <a:lnTo>
                    <a:pt x="1013499" y="340830"/>
                  </a:lnTo>
                  <a:lnTo>
                    <a:pt x="995859" y="299085"/>
                  </a:lnTo>
                  <a:lnTo>
                    <a:pt x="974806" y="259277"/>
                  </a:lnTo>
                  <a:lnTo>
                    <a:pt x="950524" y="221592"/>
                  </a:lnTo>
                  <a:lnTo>
                    <a:pt x="923198" y="186214"/>
                  </a:lnTo>
                  <a:lnTo>
                    <a:pt x="893011" y="153328"/>
                  </a:lnTo>
                  <a:lnTo>
                    <a:pt x="860150" y="123119"/>
                  </a:lnTo>
                  <a:lnTo>
                    <a:pt x="824798" y="95773"/>
                  </a:lnTo>
                  <a:lnTo>
                    <a:pt x="787140" y="71472"/>
                  </a:lnTo>
                  <a:lnTo>
                    <a:pt x="747361" y="50403"/>
                  </a:lnTo>
                  <a:lnTo>
                    <a:pt x="705646" y="32751"/>
                  </a:lnTo>
                  <a:lnTo>
                    <a:pt x="662178" y="18699"/>
                  </a:lnTo>
                  <a:lnTo>
                    <a:pt x="617144" y="8434"/>
                  </a:lnTo>
                  <a:lnTo>
                    <a:pt x="570727" y="2139"/>
                  </a:lnTo>
                  <a:lnTo>
                    <a:pt x="523113" y="0"/>
                  </a:lnTo>
                  <a:close/>
                </a:path>
              </a:pathLst>
            </a:custGeom>
            <a:solidFill>
              <a:srgbClr val="D93B44"/>
            </a:solidFill>
          </p:spPr>
          <p:txBody>
            <a:bodyPr wrap="square" lIns="0" tIns="0" rIns="0" bIns="0" rtlCol="0"/>
            <a:lstStyle/>
            <a:p>
              <a:endParaRPr/>
            </a:p>
          </p:txBody>
        </p:sp>
      </p:grpSp>
      <p:sp>
        <p:nvSpPr>
          <p:cNvPr id="14" name="object 14"/>
          <p:cNvSpPr txBox="1"/>
          <p:nvPr/>
        </p:nvSpPr>
        <p:spPr>
          <a:xfrm>
            <a:off x="407084" y="4179871"/>
            <a:ext cx="5223510" cy="2025014"/>
          </a:xfrm>
          <a:prstGeom prst="rect">
            <a:avLst/>
          </a:prstGeom>
        </p:spPr>
        <p:txBody>
          <a:bodyPr vert="horz" wrap="square" lIns="0" tIns="12700" rIns="0" bIns="0" rtlCol="0">
            <a:spAutoFit/>
          </a:bodyPr>
          <a:lstStyle/>
          <a:p>
            <a:pPr marL="248285" algn="ctr">
              <a:lnSpc>
                <a:spcPct val="100000"/>
              </a:lnSpc>
              <a:spcBef>
                <a:spcPts val="100"/>
              </a:spcBef>
            </a:pPr>
            <a:r>
              <a:rPr sz="5200" spc="-50" dirty="0">
                <a:solidFill>
                  <a:srgbClr val="FFFFFF"/>
                </a:solidFill>
                <a:latin typeface="Arial Black"/>
                <a:cs typeface="Arial Black"/>
              </a:rPr>
              <a:t>M</a:t>
            </a:r>
            <a:endParaRPr sz="5200">
              <a:latin typeface="Arial Black"/>
              <a:cs typeface="Arial Black"/>
            </a:endParaRPr>
          </a:p>
          <a:p>
            <a:pPr marL="12700" marR="5080">
              <a:lnSpc>
                <a:spcPct val="100000"/>
              </a:lnSpc>
              <a:spcBef>
                <a:spcPts val="3020"/>
              </a:spcBef>
            </a:pPr>
            <a:r>
              <a:rPr sz="1800" dirty="0">
                <a:latin typeface="Arial MT"/>
                <a:cs typeface="Arial MT"/>
              </a:rPr>
              <a:t>Treat</a:t>
            </a:r>
            <a:r>
              <a:rPr sz="1800" spc="-15" dirty="0">
                <a:latin typeface="Arial MT"/>
                <a:cs typeface="Arial MT"/>
              </a:rPr>
              <a:t> </a:t>
            </a:r>
            <a:r>
              <a:rPr sz="1800" dirty="0">
                <a:latin typeface="Arial MT"/>
                <a:cs typeface="Arial MT"/>
              </a:rPr>
              <a:t>any</a:t>
            </a:r>
            <a:r>
              <a:rPr sz="1800" spc="-15" dirty="0">
                <a:latin typeface="Arial MT"/>
                <a:cs typeface="Arial MT"/>
              </a:rPr>
              <a:t> </a:t>
            </a:r>
            <a:r>
              <a:rPr sz="1800" dirty="0">
                <a:latin typeface="Arial MT"/>
                <a:cs typeface="Arial MT"/>
              </a:rPr>
              <a:t>obvious</a:t>
            </a:r>
            <a:r>
              <a:rPr sz="1800" spc="-15" dirty="0">
                <a:latin typeface="Arial MT"/>
                <a:cs typeface="Arial MT"/>
              </a:rPr>
              <a:t> </a:t>
            </a:r>
            <a:r>
              <a:rPr sz="1800" dirty="0">
                <a:latin typeface="Arial MT"/>
                <a:cs typeface="Arial MT"/>
              </a:rPr>
              <a:t>massive</a:t>
            </a:r>
            <a:r>
              <a:rPr sz="1800" spc="-20" dirty="0">
                <a:latin typeface="Arial MT"/>
                <a:cs typeface="Arial MT"/>
              </a:rPr>
              <a:t> </a:t>
            </a:r>
            <a:r>
              <a:rPr sz="1800" dirty="0">
                <a:latin typeface="Arial MT"/>
                <a:cs typeface="Arial MT"/>
              </a:rPr>
              <a:t>hemorrhage</a:t>
            </a:r>
            <a:r>
              <a:rPr sz="1800" spc="-20" dirty="0">
                <a:latin typeface="Arial MT"/>
                <a:cs typeface="Arial MT"/>
              </a:rPr>
              <a:t> </a:t>
            </a:r>
            <a:r>
              <a:rPr sz="1800" dirty="0">
                <a:latin typeface="Arial MT"/>
                <a:cs typeface="Arial MT"/>
              </a:rPr>
              <a:t>with</a:t>
            </a:r>
            <a:r>
              <a:rPr sz="1800" spc="-10" dirty="0">
                <a:latin typeface="Arial MT"/>
                <a:cs typeface="Arial MT"/>
              </a:rPr>
              <a:t> </a:t>
            </a:r>
            <a:r>
              <a:rPr sz="1800" spc="-20" dirty="0">
                <a:latin typeface="Arial MT"/>
                <a:cs typeface="Arial MT"/>
              </a:rPr>
              <a:t>limb </a:t>
            </a:r>
            <a:r>
              <a:rPr sz="1800" dirty="0">
                <a:latin typeface="Arial MT"/>
                <a:cs typeface="Arial MT"/>
              </a:rPr>
              <a:t>tourniquets,</a:t>
            </a:r>
            <a:r>
              <a:rPr sz="1800" spc="-20" dirty="0">
                <a:latin typeface="Arial MT"/>
                <a:cs typeface="Arial MT"/>
              </a:rPr>
              <a:t> </a:t>
            </a:r>
            <a:r>
              <a:rPr sz="1800" dirty="0">
                <a:latin typeface="Arial MT"/>
                <a:cs typeface="Arial MT"/>
              </a:rPr>
              <a:t>wound</a:t>
            </a:r>
            <a:r>
              <a:rPr sz="1800" spc="-10" dirty="0">
                <a:latin typeface="Arial MT"/>
                <a:cs typeface="Arial MT"/>
              </a:rPr>
              <a:t> </a:t>
            </a:r>
            <a:r>
              <a:rPr sz="1800" dirty="0">
                <a:latin typeface="Arial MT"/>
                <a:cs typeface="Arial MT"/>
              </a:rPr>
              <a:t>packing,</a:t>
            </a:r>
            <a:r>
              <a:rPr sz="1800" spc="-20" dirty="0">
                <a:latin typeface="Arial MT"/>
                <a:cs typeface="Arial MT"/>
              </a:rPr>
              <a:t> </a:t>
            </a:r>
            <a:r>
              <a:rPr sz="1800" dirty="0">
                <a:latin typeface="Arial MT"/>
                <a:cs typeface="Arial MT"/>
              </a:rPr>
              <a:t>pressure</a:t>
            </a:r>
            <a:r>
              <a:rPr sz="1800" spc="-10" dirty="0">
                <a:latin typeface="Arial MT"/>
                <a:cs typeface="Arial MT"/>
              </a:rPr>
              <a:t> </a:t>
            </a:r>
            <a:r>
              <a:rPr sz="1800" dirty="0">
                <a:latin typeface="Arial MT"/>
                <a:cs typeface="Arial MT"/>
              </a:rPr>
              <a:t>bandages,</a:t>
            </a:r>
            <a:r>
              <a:rPr sz="1800" spc="-20" dirty="0">
                <a:latin typeface="Arial MT"/>
                <a:cs typeface="Arial MT"/>
              </a:rPr>
              <a:t> </a:t>
            </a:r>
            <a:r>
              <a:rPr sz="1800" spc="-25" dirty="0">
                <a:latin typeface="Arial MT"/>
                <a:cs typeface="Arial MT"/>
              </a:rPr>
              <a:t>or </a:t>
            </a:r>
            <a:r>
              <a:rPr sz="1800" dirty="0">
                <a:latin typeface="Arial MT"/>
                <a:cs typeface="Arial MT"/>
              </a:rPr>
              <a:t>junctional</a:t>
            </a:r>
            <a:r>
              <a:rPr sz="1800" spc="-35" dirty="0">
                <a:latin typeface="Arial MT"/>
                <a:cs typeface="Arial MT"/>
              </a:rPr>
              <a:t> </a:t>
            </a:r>
            <a:r>
              <a:rPr sz="1800" dirty="0">
                <a:latin typeface="Arial MT"/>
                <a:cs typeface="Arial MT"/>
              </a:rPr>
              <a:t>tourniquets,</a:t>
            </a:r>
            <a:r>
              <a:rPr sz="1800" spc="-20" dirty="0">
                <a:latin typeface="Arial MT"/>
                <a:cs typeface="Arial MT"/>
              </a:rPr>
              <a:t> </a:t>
            </a:r>
            <a:r>
              <a:rPr sz="1800" dirty="0">
                <a:latin typeface="Arial MT"/>
                <a:cs typeface="Arial MT"/>
              </a:rPr>
              <a:t>as</a:t>
            </a:r>
            <a:r>
              <a:rPr sz="1800" spc="-10" dirty="0">
                <a:latin typeface="Arial MT"/>
                <a:cs typeface="Arial MT"/>
              </a:rPr>
              <a:t> appropriate</a:t>
            </a:r>
            <a:endParaRPr sz="1800">
              <a:latin typeface="Arial MT"/>
              <a:cs typeface="Arial MT"/>
            </a:endParaRPr>
          </a:p>
        </p:txBody>
      </p:sp>
      <p:grpSp>
        <p:nvGrpSpPr>
          <p:cNvPr id="15" name="object 15"/>
          <p:cNvGrpSpPr/>
          <p:nvPr/>
        </p:nvGrpSpPr>
        <p:grpSpPr>
          <a:xfrm>
            <a:off x="5522988" y="2742438"/>
            <a:ext cx="6425565" cy="3220720"/>
            <a:chOff x="5522988" y="2742438"/>
            <a:chExt cx="6425565" cy="3220720"/>
          </a:xfrm>
        </p:grpSpPr>
        <p:pic>
          <p:nvPicPr>
            <p:cNvPr id="16" name="object 16"/>
            <p:cNvPicPr/>
            <p:nvPr/>
          </p:nvPicPr>
          <p:blipFill>
            <a:blip r:embed="rId8" cstate="print"/>
            <a:stretch>
              <a:fillRect/>
            </a:stretch>
          </p:blipFill>
          <p:spPr>
            <a:xfrm>
              <a:off x="5522988" y="2742438"/>
              <a:ext cx="3505949" cy="2957322"/>
            </a:xfrm>
            <a:prstGeom prst="rect">
              <a:avLst/>
            </a:prstGeom>
          </p:spPr>
        </p:pic>
        <p:pic>
          <p:nvPicPr>
            <p:cNvPr id="17" name="object 17"/>
            <p:cNvPicPr/>
            <p:nvPr/>
          </p:nvPicPr>
          <p:blipFill>
            <a:blip r:embed="rId9" cstate="print"/>
            <a:stretch>
              <a:fillRect/>
            </a:stretch>
          </p:blipFill>
          <p:spPr>
            <a:xfrm>
              <a:off x="5717286" y="2936748"/>
              <a:ext cx="2919221" cy="2370581"/>
            </a:xfrm>
            <a:prstGeom prst="rect">
              <a:avLst/>
            </a:prstGeom>
          </p:spPr>
        </p:pic>
        <p:pic>
          <p:nvPicPr>
            <p:cNvPr id="18" name="object 18"/>
            <p:cNvPicPr/>
            <p:nvPr/>
          </p:nvPicPr>
          <p:blipFill>
            <a:blip r:embed="rId10" cstate="print"/>
            <a:stretch>
              <a:fillRect/>
            </a:stretch>
          </p:blipFill>
          <p:spPr>
            <a:xfrm>
              <a:off x="8442198" y="2759976"/>
              <a:ext cx="3505948" cy="2957283"/>
            </a:xfrm>
            <a:prstGeom prst="rect">
              <a:avLst/>
            </a:prstGeom>
          </p:spPr>
        </p:pic>
        <p:pic>
          <p:nvPicPr>
            <p:cNvPr id="19" name="object 19"/>
            <p:cNvPicPr/>
            <p:nvPr/>
          </p:nvPicPr>
          <p:blipFill>
            <a:blip r:embed="rId11" cstate="print"/>
            <a:stretch>
              <a:fillRect/>
            </a:stretch>
          </p:blipFill>
          <p:spPr>
            <a:xfrm>
              <a:off x="8636508" y="2954274"/>
              <a:ext cx="2919220" cy="2370581"/>
            </a:xfrm>
            <a:prstGeom prst="rect">
              <a:avLst/>
            </a:prstGeom>
          </p:spPr>
        </p:pic>
        <p:sp>
          <p:nvSpPr>
            <p:cNvPr id="20" name="object 20"/>
            <p:cNvSpPr/>
            <p:nvPr/>
          </p:nvSpPr>
          <p:spPr>
            <a:xfrm>
              <a:off x="6353937" y="5697849"/>
              <a:ext cx="0" cy="265430"/>
            </a:xfrm>
            <a:custGeom>
              <a:avLst/>
              <a:gdLst/>
              <a:ahLst/>
              <a:cxnLst/>
              <a:rect l="l" t="t" r="r" b="b"/>
              <a:pathLst>
                <a:path h="265429">
                  <a:moveTo>
                    <a:pt x="0" y="265049"/>
                  </a:moveTo>
                  <a:lnTo>
                    <a:pt x="0" y="0"/>
                  </a:lnTo>
                </a:path>
              </a:pathLst>
            </a:custGeom>
            <a:ln w="101600">
              <a:solidFill>
                <a:srgbClr val="CD9146"/>
              </a:solidFill>
            </a:ln>
          </p:spPr>
          <p:txBody>
            <a:bodyPr wrap="square" lIns="0" tIns="0" rIns="0" bIns="0" rtlCol="0"/>
            <a:lstStyle/>
            <a:p>
              <a:endParaRPr/>
            </a:p>
          </p:txBody>
        </p:sp>
      </p:grpSp>
      <p:pic>
        <p:nvPicPr>
          <p:cNvPr id="21" name="object 21"/>
          <p:cNvPicPr/>
          <p:nvPr/>
        </p:nvPicPr>
        <p:blipFill>
          <a:blip r:embed="rId12" cstate="print"/>
          <a:stretch>
            <a:fillRect/>
          </a:stretch>
        </p:blipFill>
        <p:spPr>
          <a:xfrm>
            <a:off x="5906261" y="6025134"/>
            <a:ext cx="6150863" cy="483107"/>
          </a:xfrm>
          <a:prstGeom prst="rect">
            <a:avLst/>
          </a:prstGeom>
        </p:spPr>
      </p:pic>
      <p:sp>
        <p:nvSpPr>
          <p:cNvPr id="22" name="object 22"/>
          <p:cNvSpPr txBox="1"/>
          <p:nvPr/>
        </p:nvSpPr>
        <p:spPr>
          <a:xfrm>
            <a:off x="6364550" y="6141723"/>
            <a:ext cx="5575935" cy="238760"/>
          </a:xfrm>
          <a:prstGeom prst="rect">
            <a:avLst/>
          </a:prstGeom>
        </p:spPr>
        <p:txBody>
          <a:bodyPr vert="horz" wrap="square" lIns="0" tIns="12065" rIns="0" bIns="0" rtlCol="0">
            <a:spAutoFit/>
          </a:bodyPr>
          <a:lstStyle/>
          <a:p>
            <a:pPr marL="12700">
              <a:lnSpc>
                <a:spcPct val="100000"/>
              </a:lnSpc>
              <a:spcBef>
                <a:spcPts val="95"/>
              </a:spcBef>
            </a:pPr>
            <a:r>
              <a:rPr sz="1400" b="1" i="1" dirty="0">
                <a:latin typeface="Arial"/>
                <a:cs typeface="Arial"/>
              </a:rPr>
              <a:t>CONSIDER</a:t>
            </a:r>
            <a:r>
              <a:rPr sz="1400" b="1" i="1" spc="5" dirty="0">
                <a:latin typeface="Arial"/>
                <a:cs typeface="Arial"/>
              </a:rPr>
              <a:t> </a:t>
            </a:r>
            <a:r>
              <a:rPr sz="1400" b="1" i="1" dirty="0">
                <a:latin typeface="Arial"/>
                <a:cs typeface="Arial"/>
              </a:rPr>
              <a:t>the</a:t>
            </a:r>
            <a:r>
              <a:rPr sz="1400" b="1" i="1" spc="-35" dirty="0">
                <a:latin typeface="Arial"/>
                <a:cs typeface="Arial"/>
              </a:rPr>
              <a:t> </a:t>
            </a:r>
            <a:r>
              <a:rPr sz="1400" b="1" i="1" dirty="0">
                <a:latin typeface="Arial"/>
                <a:cs typeface="Arial"/>
              </a:rPr>
              <a:t>application</a:t>
            </a:r>
            <a:r>
              <a:rPr sz="1400" b="1" i="1" spc="-45" dirty="0">
                <a:latin typeface="Arial"/>
                <a:cs typeface="Arial"/>
              </a:rPr>
              <a:t> </a:t>
            </a:r>
            <a:r>
              <a:rPr sz="1400" b="1" i="1" dirty="0">
                <a:latin typeface="Arial"/>
                <a:cs typeface="Arial"/>
              </a:rPr>
              <a:t>of</a:t>
            </a:r>
            <a:r>
              <a:rPr sz="1400" b="1" i="1" spc="-25" dirty="0">
                <a:latin typeface="Arial"/>
                <a:cs typeface="Arial"/>
              </a:rPr>
              <a:t> </a:t>
            </a:r>
            <a:r>
              <a:rPr sz="1400" b="1" i="1" dirty="0">
                <a:latin typeface="Arial"/>
                <a:cs typeface="Arial"/>
              </a:rPr>
              <a:t>a</a:t>
            </a:r>
            <a:r>
              <a:rPr sz="1400" b="1" i="1" spc="-25" dirty="0">
                <a:latin typeface="Arial"/>
                <a:cs typeface="Arial"/>
              </a:rPr>
              <a:t> </a:t>
            </a:r>
            <a:r>
              <a:rPr sz="1400" b="1" i="1" dirty="0">
                <a:latin typeface="Arial"/>
                <a:cs typeface="Arial"/>
              </a:rPr>
              <a:t>pelvic</a:t>
            </a:r>
            <a:r>
              <a:rPr sz="1400" b="1" i="1" spc="-40" dirty="0">
                <a:latin typeface="Arial"/>
                <a:cs typeface="Arial"/>
              </a:rPr>
              <a:t> </a:t>
            </a:r>
            <a:r>
              <a:rPr sz="1400" b="1" i="1" dirty="0">
                <a:latin typeface="Arial"/>
                <a:cs typeface="Arial"/>
              </a:rPr>
              <a:t>binder</a:t>
            </a:r>
            <a:r>
              <a:rPr sz="1400" b="1" i="1" spc="-25" dirty="0">
                <a:latin typeface="Arial"/>
                <a:cs typeface="Arial"/>
              </a:rPr>
              <a:t> </a:t>
            </a:r>
            <a:r>
              <a:rPr sz="1400" b="1" i="1" dirty="0">
                <a:latin typeface="Arial"/>
                <a:cs typeface="Arial"/>
              </a:rPr>
              <a:t>in</a:t>
            </a:r>
            <a:r>
              <a:rPr sz="1400" b="1" i="1" spc="-30" dirty="0">
                <a:latin typeface="Arial"/>
                <a:cs typeface="Arial"/>
              </a:rPr>
              <a:t> </a:t>
            </a:r>
            <a:r>
              <a:rPr sz="1400" b="1" i="1" dirty="0">
                <a:latin typeface="Arial"/>
                <a:cs typeface="Arial"/>
              </a:rPr>
              <a:t>relation</a:t>
            </a:r>
            <a:r>
              <a:rPr sz="1400" b="1" i="1" spc="-40" dirty="0">
                <a:latin typeface="Arial"/>
                <a:cs typeface="Arial"/>
              </a:rPr>
              <a:t> </a:t>
            </a:r>
            <a:r>
              <a:rPr sz="1400" b="1" i="1" dirty="0">
                <a:latin typeface="Arial"/>
                <a:cs typeface="Arial"/>
              </a:rPr>
              <a:t>to</a:t>
            </a:r>
            <a:r>
              <a:rPr sz="1400" b="1" i="1" spc="-30" dirty="0">
                <a:latin typeface="Arial"/>
                <a:cs typeface="Arial"/>
              </a:rPr>
              <a:t> </a:t>
            </a:r>
            <a:r>
              <a:rPr sz="1400" b="1" i="1" dirty="0">
                <a:latin typeface="Arial"/>
                <a:cs typeface="Arial"/>
              </a:rPr>
              <a:t>the</a:t>
            </a:r>
            <a:r>
              <a:rPr sz="1400" b="1" i="1" spc="-30" dirty="0">
                <a:latin typeface="Arial"/>
                <a:cs typeface="Arial"/>
              </a:rPr>
              <a:t> </a:t>
            </a:r>
            <a:r>
              <a:rPr sz="1400" b="1" i="1" spc="-25" dirty="0">
                <a:latin typeface="Arial"/>
                <a:cs typeface="Arial"/>
              </a:rPr>
              <a:t>MOI</a:t>
            </a:r>
            <a:endParaRPr sz="1400">
              <a:latin typeface="Arial"/>
              <a:cs typeface="Arial"/>
            </a:endParaRPr>
          </a:p>
        </p:txBody>
      </p:sp>
      <p:pic>
        <p:nvPicPr>
          <p:cNvPr id="23" name="object 23"/>
          <p:cNvPicPr/>
          <p:nvPr/>
        </p:nvPicPr>
        <p:blipFill>
          <a:blip r:embed="rId13" cstate="print"/>
          <a:stretch>
            <a:fillRect/>
          </a:stretch>
        </p:blipFill>
        <p:spPr>
          <a:xfrm>
            <a:off x="6007608" y="6081521"/>
            <a:ext cx="379475" cy="327647"/>
          </a:xfrm>
          <a:prstGeom prst="rect">
            <a:avLst/>
          </a:prstGeom>
        </p:spPr>
      </p:pic>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14</a:t>
            </a:fld>
            <a:endParaRPr spc="-25"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5797321" y="1751088"/>
            <a:ext cx="3818890" cy="3211195"/>
            <a:chOff x="5797321" y="1751088"/>
            <a:chExt cx="3818890" cy="3211195"/>
          </a:xfrm>
        </p:grpSpPr>
        <p:pic>
          <p:nvPicPr>
            <p:cNvPr id="5" name="object 5"/>
            <p:cNvPicPr/>
            <p:nvPr/>
          </p:nvPicPr>
          <p:blipFill>
            <a:blip r:embed="rId4" cstate="print"/>
            <a:stretch>
              <a:fillRect/>
            </a:stretch>
          </p:blipFill>
          <p:spPr>
            <a:xfrm>
              <a:off x="5797321" y="1751088"/>
              <a:ext cx="3818356" cy="3211054"/>
            </a:xfrm>
            <a:prstGeom prst="rect">
              <a:avLst/>
            </a:prstGeom>
          </p:spPr>
        </p:pic>
        <p:pic>
          <p:nvPicPr>
            <p:cNvPr id="6" name="object 6"/>
            <p:cNvPicPr/>
            <p:nvPr/>
          </p:nvPicPr>
          <p:blipFill>
            <a:blip r:embed="rId5" cstate="print"/>
            <a:stretch>
              <a:fillRect/>
            </a:stretch>
          </p:blipFill>
          <p:spPr>
            <a:xfrm>
              <a:off x="5991605" y="1945386"/>
              <a:ext cx="3231640" cy="2624327"/>
            </a:xfrm>
            <a:prstGeom prst="rect">
              <a:avLst/>
            </a:prstGeom>
          </p:spPr>
        </p:pic>
      </p:grpSp>
      <p:sp>
        <p:nvSpPr>
          <p:cNvPr id="7" name="object 7"/>
          <p:cNvSpPr txBox="1">
            <a:spLocks noGrp="1"/>
          </p:cNvSpPr>
          <p:nvPr>
            <p:ph type="title"/>
          </p:nvPr>
        </p:nvSpPr>
        <p:spPr>
          <a:xfrm>
            <a:off x="2831871" y="691527"/>
            <a:ext cx="6529070" cy="1068070"/>
          </a:xfrm>
          <a:prstGeom prst="rect">
            <a:avLst/>
          </a:prstGeom>
        </p:spPr>
        <p:txBody>
          <a:bodyPr vert="horz" wrap="square" lIns="0" tIns="74295" rIns="0" bIns="0" rtlCol="0">
            <a:spAutoFit/>
          </a:bodyPr>
          <a:lstStyle/>
          <a:p>
            <a:pPr marL="12700" marR="5080" indent="901700">
              <a:lnSpc>
                <a:spcPts val="3890"/>
              </a:lnSpc>
              <a:spcBef>
                <a:spcPts val="585"/>
              </a:spcBef>
            </a:pPr>
            <a:r>
              <a:rPr dirty="0">
                <a:solidFill>
                  <a:srgbClr val="000000"/>
                </a:solidFill>
              </a:rPr>
              <a:t>CONTINUE</a:t>
            </a:r>
            <a:r>
              <a:rPr spc="-90" dirty="0">
                <a:solidFill>
                  <a:srgbClr val="000000"/>
                </a:solidFill>
              </a:rPr>
              <a:t> </a:t>
            </a:r>
            <a:r>
              <a:rPr dirty="0">
                <a:solidFill>
                  <a:srgbClr val="000000"/>
                </a:solidFill>
              </a:rPr>
              <a:t>TTA</a:t>
            </a:r>
            <a:r>
              <a:rPr spc="-100" dirty="0">
                <a:solidFill>
                  <a:srgbClr val="000000"/>
                </a:solidFill>
              </a:rPr>
              <a:t> </a:t>
            </a:r>
            <a:r>
              <a:rPr spc="-20" dirty="0">
                <a:solidFill>
                  <a:srgbClr val="000000"/>
                </a:solidFill>
              </a:rPr>
              <a:t>WITH </a:t>
            </a:r>
            <a:r>
              <a:rPr dirty="0">
                <a:solidFill>
                  <a:srgbClr val="000000"/>
                </a:solidFill>
              </a:rPr>
              <a:t>REST</a:t>
            </a:r>
            <a:r>
              <a:rPr spc="-70" dirty="0">
                <a:solidFill>
                  <a:srgbClr val="000000"/>
                </a:solidFill>
              </a:rPr>
              <a:t> </a:t>
            </a:r>
            <a:r>
              <a:rPr dirty="0">
                <a:solidFill>
                  <a:srgbClr val="000000"/>
                </a:solidFill>
              </a:rPr>
              <a:t>OF</a:t>
            </a:r>
            <a:r>
              <a:rPr spc="-75" dirty="0">
                <a:solidFill>
                  <a:srgbClr val="000000"/>
                </a:solidFill>
              </a:rPr>
              <a:t> </a:t>
            </a:r>
            <a:r>
              <a:rPr dirty="0">
                <a:solidFill>
                  <a:srgbClr val="BB8542"/>
                </a:solidFill>
              </a:rPr>
              <a:t>MARCH</a:t>
            </a:r>
            <a:r>
              <a:rPr spc="-65" dirty="0">
                <a:solidFill>
                  <a:srgbClr val="BB8542"/>
                </a:solidFill>
              </a:rPr>
              <a:t> </a:t>
            </a:r>
            <a:r>
              <a:rPr spc="-10" dirty="0">
                <a:solidFill>
                  <a:srgbClr val="BB8542"/>
                </a:solidFill>
              </a:rPr>
              <a:t>SEQUENCE</a:t>
            </a:r>
          </a:p>
        </p:txBody>
      </p:sp>
      <p:sp>
        <p:nvSpPr>
          <p:cNvPr id="8" name="object 8"/>
          <p:cNvSpPr/>
          <p:nvPr/>
        </p:nvSpPr>
        <p:spPr>
          <a:xfrm>
            <a:off x="7027926" y="3784091"/>
            <a:ext cx="1047115" cy="1047115"/>
          </a:xfrm>
          <a:custGeom>
            <a:avLst/>
            <a:gdLst/>
            <a:ahLst/>
            <a:cxnLst/>
            <a:rect l="l" t="t" r="r" b="b"/>
            <a:pathLst>
              <a:path w="1047115"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F16336"/>
          </a:solidFill>
        </p:spPr>
        <p:txBody>
          <a:bodyPr wrap="square" lIns="0" tIns="0" rIns="0" bIns="0" rtlCol="0"/>
          <a:lstStyle/>
          <a:p>
            <a:endParaRPr/>
          </a:p>
        </p:txBody>
      </p:sp>
      <p:sp>
        <p:nvSpPr>
          <p:cNvPr id="9" name="object 9"/>
          <p:cNvSpPr txBox="1"/>
          <p:nvPr/>
        </p:nvSpPr>
        <p:spPr>
          <a:xfrm>
            <a:off x="6288630" y="3860987"/>
            <a:ext cx="2541905" cy="2177415"/>
          </a:xfrm>
          <a:prstGeom prst="rect">
            <a:avLst/>
          </a:prstGeom>
        </p:spPr>
        <p:txBody>
          <a:bodyPr vert="horz" wrap="square" lIns="0" tIns="12700" rIns="0" bIns="0" rtlCol="0">
            <a:spAutoFit/>
          </a:bodyPr>
          <a:lstStyle/>
          <a:p>
            <a:pPr marR="8890" algn="ctr">
              <a:lnSpc>
                <a:spcPct val="100000"/>
              </a:lnSpc>
              <a:spcBef>
                <a:spcPts val="100"/>
              </a:spcBef>
            </a:pPr>
            <a:r>
              <a:rPr sz="5200" spc="-50" dirty="0">
                <a:solidFill>
                  <a:srgbClr val="FFFFFF"/>
                </a:solidFill>
                <a:latin typeface="Arial Black"/>
                <a:cs typeface="Arial Black"/>
              </a:rPr>
              <a:t>C</a:t>
            </a:r>
            <a:endParaRPr sz="5200">
              <a:latin typeface="Arial Black"/>
              <a:cs typeface="Arial Black"/>
            </a:endParaRPr>
          </a:p>
          <a:p>
            <a:pPr marL="12700" marR="5080">
              <a:lnSpc>
                <a:spcPct val="100000"/>
              </a:lnSpc>
              <a:spcBef>
                <a:spcPts val="2060"/>
              </a:spcBef>
            </a:pPr>
            <a:r>
              <a:rPr sz="1800" dirty="0">
                <a:latin typeface="Arial MT"/>
                <a:cs typeface="Arial MT"/>
              </a:rPr>
              <a:t>Establish</a:t>
            </a:r>
            <a:r>
              <a:rPr sz="1800" spc="-25" dirty="0">
                <a:latin typeface="Arial MT"/>
                <a:cs typeface="Arial MT"/>
              </a:rPr>
              <a:t> </a:t>
            </a:r>
            <a:r>
              <a:rPr sz="1800" dirty="0">
                <a:latin typeface="Arial MT"/>
                <a:cs typeface="Arial MT"/>
              </a:rPr>
              <a:t>intravenous</a:t>
            </a:r>
            <a:r>
              <a:rPr sz="1800" spc="-25" dirty="0">
                <a:latin typeface="Arial MT"/>
                <a:cs typeface="Arial MT"/>
              </a:rPr>
              <a:t> or </a:t>
            </a:r>
            <a:r>
              <a:rPr sz="1800" dirty="0">
                <a:latin typeface="Arial MT"/>
                <a:cs typeface="Arial MT"/>
              </a:rPr>
              <a:t>intraosseous</a:t>
            </a:r>
            <a:r>
              <a:rPr sz="1800" spc="-25" dirty="0">
                <a:latin typeface="Arial MT"/>
                <a:cs typeface="Arial MT"/>
              </a:rPr>
              <a:t> </a:t>
            </a:r>
            <a:r>
              <a:rPr sz="1800" dirty="0">
                <a:latin typeface="Arial MT"/>
                <a:cs typeface="Arial MT"/>
              </a:rPr>
              <a:t>access</a:t>
            </a:r>
            <a:r>
              <a:rPr sz="1800" spc="-10" dirty="0">
                <a:latin typeface="Arial MT"/>
                <a:cs typeface="Arial MT"/>
              </a:rPr>
              <a:t> </a:t>
            </a:r>
            <a:r>
              <a:rPr sz="1800" spc="-25" dirty="0">
                <a:latin typeface="Arial MT"/>
                <a:cs typeface="Arial MT"/>
              </a:rPr>
              <a:t>and </a:t>
            </a:r>
            <a:r>
              <a:rPr sz="1800" dirty="0">
                <a:latin typeface="Arial MT"/>
                <a:cs typeface="Arial MT"/>
              </a:rPr>
              <a:t>treat</a:t>
            </a:r>
            <a:r>
              <a:rPr sz="1800" spc="-15" dirty="0">
                <a:latin typeface="Arial MT"/>
                <a:cs typeface="Arial MT"/>
              </a:rPr>
              <a:t> </a:t>
            </a:r>
            <a:r>
              <a:rPr sz="1800" dirty="0">
                <a:latin typeface="Arial MT"/>
                <a:cs typeface="Arial MT"/>
              </a:rPr>
              <a:t>hemorrhagic</a:t>
            </a:r>
            <a:r>
              <a:rPr sz="1800" spc="-25" dirty="0">
                <a:latin typeface="Arial MT"/>
                <a:cs typeface="Arial MT"/>
              </a:rPr>
              <a:t> </a:t>
            </a:r>
            <a:r>
              <a:rPr sz="1800" spc="-10" dirty="0">
                <a:latin typeface="Arial MT"/>
                <a:cs typeface="Arial MT"/>
              </a:rPr>
              <a:t>shock </a:t>
            </a:r>
            <a:r>
              <a:rPr sz="1800" dirty="0">
                <a:latin typeface="Arial MT"/>
                <a:cs typeface="Arial MT"/>
              </a:rPr>
              <a:t>with</a:t>
            </a:r>
            <a:r>
              <a:rPr sz="1800" spc="-10" dirty="0">
                <a:latin typeface="Arial MT"/>
                <a:cs typeface="Arial MT"/>
              </a:rPr>
              <a:t> </a:t>
            </a:r>
            <a:r>
              <a:rPr sz="1800" dirty="0">
                <a:latin typeface="Arial MT"/>
                <a:cs typeface="Arial MT"/>
              </a:rPr>
              <a:t>blood</a:t>
            </a:r>
            <a:r>
              <a:rPr sz="1800" spc="-15" dirty="0">
                <a:latin typeface="Arial MT"/>
                <a:cs typeface="Arial MT"/>
              </a:rPr>
              <a:t> </a:t>
            </a:r>
            <a:r>
              <a:rPr sz="1800" spc="-10" dirty="0">
                <a:latin typeface="Arial MT"/>
                <a:cs typeface="Arial MT"/>
              </a:rPr>
              <a:t>products</a:t>
            </a:r>
            <a:endParaRPr sz="1800">
              <a:latin typeface="Arial MT"/>
              <a:cs typeface="Arial MT"/>
            </a:endParaRPr>
          </a:p>
        </p:txBody>
      </p:sp>
      <p:sp>
        <p:nvSpPr>
          <p:cNvPr id="10" name="object 10"/>
          <p:cNvSpPr/>
          <p:nvPr/>
        </p:nvSpPr>
        <p:spPr>
          <a:xfrm>
            <a:off x="1149096" y="3739896"/>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8AB7CD"/>
          </a:solidFill>
        </p:spPr>
        <p:txBody>
          <a:bodyPr wrap="square" lIns="0" tIns="0" rIns="0" bIns="0" rtlCol="0"/>
          <a:lstStyle/>
          <a:p>
            <a:endParaRPr/>
          </a:p>
        </p:txBody>
      </p:sp>
      <p:sp>
        <p:nvSpPr>
          <p:cNvPr id="11" name="object 11"/>
          <p:cNvSpPr txBox="1"/>
          <p:nvPr/>
        </p:nvSpPr>
        <p:spPr>
          <a:xfrm>
            <a:off x="247190" y="3817443"/>
            <a:ext cx="2657475" cy="2769870"/>
          </a:xfrm>
          <a:prstGeom prst="rect">
            <a:avLst/>
          </a:prstGeom>
        </p:spPr>
        <p:txBody>
          <a:bodyPr vert="horz" wrap="square" lIns="0" tIns="12700" rIns="0" bIns="0" rtlCol="0">
            <a:spAutoFit/>
          </a:bodyPr>
          <a:lstStyle/>
          <a:p>
            <a:pPr marL="193040" algn="ctr">
              <a:lnSpc>
                <a:spcPct val="100000"/>
              </a:lnSpc>
              <a:spcBef>
                <a:spcPts val="100"/>
              </a:spcBef>
            </a:pPr>
            <a:r>
              <a:rPr sz="5200" spc="-50" dirty="0">
                <a:solidFill>
                  <a:srgbClr val="FFFFFF"/>
                </a:solidFill>
                <a:latin typeface="Arial Black"/>
                <a:cs typeface="Arial Black"/>
              </a:rPr>
              <a:t>A</a:t>
            </a:r>
            <a:endParaRPr sz="5200">
              <a:latin typeface="Arial Black"/>
              <a:cs typeface="Arial Black"/>
            </a:endParaRPr>
          </a:p>
          <a:p>
            <a:pPr marL="12700" marR="5080">
              <a:lnSpc>
                <a:spcPct val="100000"/>
              </a:lnSpc>
              <a:spcBef>
                <a:spcPts val="2405"/>
              </a:spcBef>
            </a:pPr>
            <a:r>
              <a:rPr sz="1800" dirty="0">
                <a:latin typeface="Arial MT"/>
                <a:cs typeface="Arial MT"/>
              </a:rPr>
              <a:t>Relieve</a:t>
            </a:r>
            <a:r>
              <a:rPr sz="1800" spc="-15" dirty="0">
                <a:latin typeface="Arial MT"/>
                <a:cs typeface="Arial MT"/>
              </a:rPr>
              <a:t> </a:t>
            </a:r>
            <a:r>
              <a:rPr sz="1800" dirty="0">
                <a:latin typeface="Arial MT"/>
                <a:cs typeface="Arial MT"/>
              </a:rPr>
              <a:t>any</a:t>
            </a:r>
            <a:r>
              <a:rPr sz="1800" spc="-5" dirty="0">
                <a:latin typeface="Arial MT"/>
                <a:cs typeface="Arial MT"/>
              </a:rPr>
              <a:t> </a:t>
            </a:r>
            <a:r>
              <a:rPr sz="1800" spc="-10" dirty="0">
                <a:latin typeface="Arial MT"/>
                <a:cs typeface="Arial MT"/>
              </a:rPr>
              <a:t>airway </a:t>
            </a:r>
            <a:r>
              <a:rPr sz="1800" dirty="0">
                <a:latin typeface="Arial MT"/>
                <a:cs typeface="Arial MT"/>
              </a:rPr>
              <a:t>obstructions</a:t>
            </a:r>
            <a:r>
              <a:rPr sz="1800" spc="-25" dirty="0">
                <a:latin typeface="Arial MT"/>
                <a:cs typeface="Arial MT"/>
              </a:rPr>
              <a:t> </a:t>
            </a:r>
            <a:r>
              <a:rPr sz="1800" dirty="0">
                <a:latin typeface="Arial MT"/>
                <a:cs typeface="Arial MT"/>
              </a:rPr>
              <a:t>or</a:t>
            </a:r>
            <a:r>
              <a:rPr sz="1800" spc="-15" dirty="0">
                <a:latin typeface="Arial MT"/>
                <a:cs typeface="Arial MT"/>
              </a:rPr>
              <a:t> </a:t>
            </a:r>
            <a:r>
              <a:rPr sz="1800" spc="-10" dirty="0">
                <a:latin typeface="Arial MT"/>
                <a:cs typeface="Arial MT"/>
              </a:rPr>
              <a:t>pending </a:t>
            </a:r>
            <a:r>
              <a:rPr sz="1800" dirty="0">
                <a:latin typeface="Arial MT"/>
                <a:cs typeface="Arial MT"/>
              </a:rPr>
              <a:t>airway</a:t>
            </a:r>
            <a:r>
              <a:rPr sz="1800" spc="-20" dirty="0">
                <a:latin typeface="Arial MT"/>
                <a:cs typeface="Arial MT"/>
              </a:rPr>
              <a:t> </a:t>
            </a:r>
            <a:r>
              <a:rPr sz="1800" dirty="0">
                <a:latin typeface="Arial MT"/>
                <a:cs typeface="Arial MT"/>
              </a:rPr>
              <a:t>obstructions</a:t>
            </a:r>
            <a:r>
              <a:rPr sz="1800" spc="-20" dirty="0">
                <a:latin typeface="Arial MT"/>
                <a:cs typeface="Arial MT"/>
              </a:rPr>
              <a:t> with </a:t>
            </a:r>
            <a:r>
              <a:rPr sz="1800" dirty="0">
                <a:latin typeface="Arial MT"/>
                <a:cs typeface="Arial MT"/>
              </a:rPr>
              <a:t>maneuvers,</a:t>
            </a:r>
            <a:r>
              <a:rPr sz="1800" spc="-40" dirty="0">
                <a:latin typeface="Arial MT"/>
                <a:cs typeface="Arial MT"/>
              </a:rPr>
              <a:t> </a:t>
            </a:r>
            <a:r>
              <a:rPr sz="1800" dirty="0">
                <a:latin typeface="Arial MT"/>
                <a:cs typeface="Arial MT"/>
              </a:rPr>
              <a:t>adjuncts,</a:t>
            </a:r>
            <a:r>
              <a:rPr sz="1800" spc="-25" dirty="0">
                <a:latin typeface="Arial MT"/>
                <a:cs typeface="Arial MT"/>
              </a:rPr>
              <a:t> or </a:t>
            </a:r>
            <a:r>
              <a:rPr sz="1800" dirty="0">
                <a:latin typeface="Arial MT"/>
                <a:cs typeface="Arial MT"/>
              </a:rPr>
              <a:t>establish</a:t>
            </a:r>
            <a:r>
              <a:rPr sz="1800" spc="-15" dirty="0">
                <a:latin typeface="Arial MT"/>
                <a:cs typeface="Arial MT"/>
              </a:rPr>
              <a:t> </a:t>
            </a:r>
            <a:r>
              <a:rPr sz="1800" dirty="0">
                <a:latin typeface="Arial MT"/>
                <a:cs typeface="Arial MT"/>
              </a:rPr>
              <a:t>a</a:t>
            </a:r>
            <a:r>
              <a:rPr sz="1800" spc="-5" dirty="0">
                <a:latin typeface="Arial MT"/>
                <a:cs typeface="Arial MT"/>
              </a:rPr>
              <a:t> </a:t>
            </a:r>
            <a:r>
              <a:rPr sz="1800" dirty="0">
                <a:latin typeface="Arial MT"/>
                <a:cs typeface="Arial MT"/>
              </a:rPr>
              <a:t>new</a:t>
            </a:r>
            <a:r>
              <a:rPr sz="1800" spc="-10" dirty="0">
                <a:latin typeface="Arial MT"/>
                <a:cs typeface="Arial MT"/>
              </a:rPr>
              <a:t> airway </a:t>
            </a:r>
            <a:r>
              <a:rPr sz="1800" dirty="0">
                <a:latin typeface="Arial MT"/>
                <a:cs typeface="Arial MT"/>
              </a:rPr>
              <a:t>surgically</a:t>
            </a:r>
            <a:r>
              <a:rPr sz="1800" spc="-15" dirty="0">
                <a:latin typeface="Arial MT"/>
                <a:cs typeface="Arial MT"/>
              </a:rPr>
              <a:t> </a:t>
            </a:r>
            <a:r>
              <a:rPr sz="1800" dirty="0">
                <a:latin typeface="Arial MT"/>
                <a:cs typeface="Arial MT"/>
              </a:rPr>
              <a:t>or</a:t>
            </a:r>
            <a:r>
              <a:rPr sz="1800" spc="-5" dirty="0">
                <a:latin typeface="Arial MT"/>
                <a:cs typeface="Arial MT"/>
              </a:rPr>
              <a:t> </a:t>
            </a:r>
            <a:r>
              <a:rPr sz="1800" dirty="0">
                <a:latin typeface="Arial MT"/>
                <a:cs typeface="Arial MT"/>
              </a:rPr>
              <a:t>via </a:t>
            </a:r>
            <a:r>
              <a:rPr sz="1800" spc="-10" dirty="0">
                <a:latin typeface="Arial MT"/>
                <a:cs typeface="Arial MT"/>
              </a:rPr>
              <a:t>intubation</a:t>
            </a:r>
            <a:endParaRPr sz="1800">
              <a:latin typeface="Arial MT"/>
              <a:cs typeface="Arial MT"/>
            </a:endParaRPr>
          </a:p>
        </p:txBody>
      </p:sp>
      <p:grpSp>
        <p:nvGrpSpPr>
          <p:cNvPr id="12" name="object 12"/>
          <p:cNvGrpSpPr/>
          <p:nvPr/>
        </p:nvGrpSpPr>
        <p:grpSpPr>
          <a:xfrm>
            <a:off x="413004" y="1644395"/>
            <a:ext cx="5783580" cy="3163570"/>
            <a:chOff x="413004" y="1644395"/>
            <a:chExt cx="5783580" cy="3163570"/>
          </a:xfrm>
        </p:grpSpPr>
        <p:pic>
          <p:nvPicPr>
            <p:cNvPr id="13" name="object 13"/>
            <p:cNvPicPr/>
            <p:nvPr/>
          </p:nvPicPr>
          <p:blipFill>
            <a:blip r:embed="rId6" cstate="print"/>
            <a:stretch>
              <a:fillRect/>
            </a:stretch>
          </p:blipFill>
          <p:spPr>
            <a:xfrm>
              <a:off x="413004" y="1644395"/>
              <a:ext cx="2891027" cy="2891027"/>
            </a:xfrm>
            <a:prstGeom prst="rect">
              <a:avLst/>
            </a:prstGeom>
          </p:spPr>
        </p:pic>
        <p:pic>
          <p:nvPicPr>
            <p:cNvPr id="14" name="object 14"/>
            <p:cNvPicPr/>
            <p:nvPr/>
          </p:nvPicPr>
          <p:blipFill>
            <a:blip r:embed="rId7" cstate="print"/>
            <a:stretch>
              <a:fillRect/>
            </a:stretch>
          </p:blipFill>
          <p:spPr>
            <a:xfrm>
              <a:off x="607313" y="1838705"/>
              <a:ext cx="2304287" cy="2304287"/>
            </a:xfrm>
            <a:prstGeom prst="rect">
              <a:avLst/>
            </a:prstGeom>
          </p:spPr>
        </p:pic>
        <p:pic>
          <p:nvPicPr>
            <p:cNvPr id="15" name="object 15"/>
            <p:cNvPicPr/>
            <p:nvPr/>
          </p:nvPicPr>
          <p:blipFill>
            <a:blip r:embed="rId8" cstate="print"/>
            <a:stretch>
              <a:fillRect/>
            </a:stretch>
          </p:blipFill>
          <p:spPr>
            <a:xfrm>
              <a:off x="3305555" y="1750314"/>
              <a:ext cx="2891027" cy="2891027"/>
            </a:xfrm>
            <a:prstGeom prst="rect">
              <a:avLst/>
            </a:prstGeom>
          </p:spPr>
        </p:pic>
        <p:pic>
          <p:nvPicPr>
            <p:cNvPr id="16" name="object 16"/>
            <p:cNvPicPr/>
            <p:nvPr/>
          </p:nvPicPr>
          <p:blipFill>
            <a:blip r:embed="rId9" cstate="print"/>
            <a:stretch>
              <a:fillRect/>
            </a:stretch>
          </p:blipFill>
          <p:spPr>
            <a:xfrm>
              <a:off x="3499865" y="1944623"/>
              <a:ext cx="2304287" cy="2304287"/>
            </a:xfrm>
            <a:prstGeom prst="rect">
              <a:avLst/>
            </a:prstGeom>
          </p:spPr>
        </p:pic>
        <p:sp>
          <p:nvSpPr>
            <p:cNvPr id="17" name="object 17"/>
            <p:cNvSpPr/>
            <p:nvPr/>
          </p:nvSpPr>
          <p:spPr>
            <a:xfrm>
              <a:off x="4088130" y="3760470"/>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98667"/>
            </a:solidFill>
          </p:spPr>
          <p:txBody>
            <a:bodyPr wrap="square" lIns="0" tIns="0" rIns="0" bIns="0" rtlCol="0"/>
            <a:lstStyle/>
            <a:p>
              <a:endParaRPr/>
            </a:p>
          </p:txBody>
        </p:sp>
      </p:grpSp>
      <p:sp>
        <p:nvSpPr>
          <p:cNvPr id="18" name="object 18"/>
          <p:cNvSpPr txBox="1"/>
          <p:nvPr/>
        </p:nvSpPr>
        <p:spPr>
          <a:xfrm>
            <a:off x="3196587" y="3837895"/>
            <a:ext cx="2797175" cy="2475230"/>
          </a:xfrm>
          <a:prstGeom prst="rect">
            <a:avLst/>
          </a:prstGeom>
        </p:spPr>
        <p:txBody>
          <a:bodyPr vert="horz" wrap="square" lIns="0" tIns="12700" rIns="0" bIns="0" rtlCol="0">
            <a:spAutoFit/>
          </a:bodyPr>
          <a:lstStyle/>
          <a:p>
            <a:pPr marL="33020" algn="ctr">
              <a:lnSpc>
                <a:spcPct val="100000"/>
              </a:lnSpc>
              <a:spcBef>
                <a:spcPts val="100"/>
              </a:spcBef>
            </a:pPr>
            <a:r>
              <a:rPr sz="5200" spc="-50" dirty="0">
                <a:solidFill>
                  <a:srgbClr val="FFFFFF"/>
                </a:solidFill>
                <a:latin typeface="Arial Black"/>
                <a:cs typeface="Arial Black"/>
              </a:rPr>
              <a:t>R</a:t>
            </a:r>
            <a:endParaRPr sz="5200">
              <a:latin typeface="Arial Black"/>
              <a:cs typeface="Arial Black"/>
            </a:endParaRPr>
          </a:p>
          <a:p>
            <a:pPr marL="12700" marR="5080">
              <a:lnSpc>
                <a:spcPct val="100000"/>
              </a:lnSpc>
              <a:spcBef>
                <a:spcPts val="2245"/>
              </a:spcBef>
            </a:pPr>
            <a:r>
              <a:rPr sz="1800" dirty="0">
                <a:latin typeface="Arial MT"/>
                <a:cs typeface="Arial MT"/>
              </a:rPr>
              <a:t>Treat</a:t>
            </a:r>
            <a:r>
              <a:rPr sz="1800" spc="-15" dirty="0">
                <a:latin typeface="Arial MT"/>
                <a:cs typeface="Arial MT"/>
              </a:rPr>
              <a:t> </a:t>
            </a:r>
            <a:r>
              <a:rPr sz="1800" dirty="0">
                <a:latin typeface="Arial MT"/>
                <a:cs typeface="Arial MT"/>
              </a:rPr>
              <a:t>open</a:t>
            </a:r>
            <a:r>
              <a:rPr sz="1800" spc="-15" dirty="0">
                <a:latin typeface="Arial MT"/>
                <a:cs typeface="Arial MT"/>
              </a:rPr>
              <a:t> </a:t>
            </a:r>
            <a:r>
              <a:rPr sz="1800" dirty="0">
                <a:latin typeface="Arial MT"/>
                <a:cs typeface="Arial MT"/>
              </a:rPr>
              <a:t>chest</a:t>
            </a:r>
            <a:r>
              <a:rPr sz="1800" spc="-15" dirty="0">
                <a:latin typeface="Arial MT"/>
                <a:cs typeface="Arial MT"/>
              </a:rPr>
              <a:t> </a:t>
            </a:r>
            <a:r>
              <a:rPr sz="1800" spc="-10" dirty="0">
                <a:latin typeface="Arial MT"/>
                <a:cs typeface="Arial MT"/>
              </a:rPr>
              <a:t>wounds </a:t>
            </a:r>
            <a:r>
              <a:rPr sz="1800" dirty="0">
                <a:latin typeface="Arial MT"/>
                <a:cs typeface="Arial MT"/>
              </a:rPr>
              <a:t>with</a:t>
            </a:r>
            <a:r>
              <a:rPr sz="1800" spc="-15" dirty="0">
                <a:latin typeface="Arial MT"/>
                <a:cs typeface="Arial MT"/>
              </a:rPr>
              <a:t> </a:t>
            </a:r>
            <a:r>
              <a:rPr sz="1800" dirty="0">
                <a:latin typeface="Arial MT"/>
                <a:cs typeface="Arial MT"/>
              </a:rPr>
              <a:t>vented</a:t>
            </a:r>
            <a:r>
              <a:rPr sz="1800" spc="-20" dirty="0">
                <a:latin typeface="Arial MT"/>
                <a:cs typeface="Arial MT"/>
              </a:rPr>
              <a:t> </a:t>
            </a:r>
            <a:r>
              <a:rPr sz="1800" dirty="0">
                <a:latin typeface="Arial MT"/>
                <a:cs typeface="Arial MT"/>
              </a:rPr>
              <a:t>chest</a:t>
            </a:r>
            <a:r>
              <a:rPr sz="1800" spc="-15" dirty="0">
                <a:latin typeface="Arial MT"/>
                <a:cs typeface="Arial MT"/>
              </a:rPr>
              <a:t> </a:t>
            </a:r>
            <a:r>
              <a:rPr sz="1800" spc="-10" dirty="0">
                <a:latin typeface="Arial MT"/>
                <a:cs typeface="Arial MT"/>
              </a:rPr>
              <a:t>seals</a:t>
            </a:r>
            <a:r>
              <a:rPr sz="1800" spc="500" dirty="0">
                <a:latin typeface="Arial MT"/>
                <a:cs typeface="Arial MT"/>
              </a:rPr>
              <a:t> </a:t>
            </a:r>
            <a:r>
              <a:rPr sz="1800" dirty="0">
                <a:latin typeface="Arial MT"/>
                <a:cs typeface="Arial MT"/>
              </a:rPr>
              <a:t>and</a:t>
            </a:r>
            <a:r>
              <a:rPr sz="1800" spc="-15" dirty="0">
                <a:latin typeface="Arial MT"/>
                <a:cs typeface="Arial MT"/>
              </a:rPr>
              <a:t> </a:t>
            </a:r>
            <a:r>
              <a:rPr sz="1800" dirty="0">
                <a:latin typeface="Arial MT"/>
                <a:cs typeface="Arial MT"/>
              </a:rPr>
              <a:t>tension</a:t>
            </a:r>
            <a:r>
              <a:rPr sz="1800" spc="-10" dirty="0">
                <a:latin typeface="Arial MT"/>
                <a:cs typeface="Arial MT"/>
              </a:rPr>
              <a:t> pneumothorax </a:t>
            </a:r>
            <a:r>
              <a:rPr sz="1800" dirty="0">
                <a:latin typeface="Arial MT"/>
                <a:cs typeface="Arial MT"/>
              </a:rPr>
              <a:t>with</a:t>
            </a:r>
            <a:r>
              <a:rPr sz="1800" spc="-20" dirty="0">
                <a:latin typeface="Arial MT"/>
                <a:cs typeface="Arial MT"/>
              </a:rPr>
              <a:t> </a:t>
            </a:r>
            <a:r>
              <a:rPr sz="1800" dirty="0">
                <a:latin typeface="Arial MT"/>
                <a:cs typeface="Arial MT"/>
              </a:rPr>
              <a:t>needle</a:t>
            </a:r>
            <a:r>
              <a:rPr sz="1800" spc="-30" dirty="0">
                <a:latin typeface="Arial MT"/>
                <a:cs typeface="Arial MT"/>
              </a:rPr>
              <a:t> </a:t>
            </a:r>
            <a:r>
              <a:rPr sz="1800" spc="-10" dirty="0">
                <a:latin typeface="Arial MT"/>
                <a:cs typeface="Arial MT"/>
              </a:rPr>
              <a:t>decompression </a:t>
            </a:r>
            <a:r>
              <a:rPr sz="1800" dirty="0">
                <a:latin typeface="Arial MT"/>
                <a:cs typeface="Arial MT"/>
              </a:rPr>
              <a:t>of</a:t>
            </a:r>
            <a:r>
              <a:rPr sz="1800" spc="-10" dirty="0">
                <a:latin typeface="Arial MT"/>
                <a:cs typeface="Arial MT"/>
              </a:rPr>
              <a:t> </a:t>
            </a:r>
            <a:r>
              <a:rPr sz="1800" dirty="0">
                <a:latin typeface="Arial MT"/>
                <a:cs typeface="Arial MT"/>
              </a:rPr>
              <a:t>the </a:t>
            </a:r>
            <a:r>
              <a:rPr sz="1800" spc="-10" dirty="0">
                <a:latin typeface="Arial MT"/>
                <a:cs typeface="Arial MT"/>
              </a:rPr>
              <a:t>chest</a:t>
            </a:r>
            <a:endParaRPr sz="1800">
              <a:latin typeface="Arial MT"/>
              <a:cs typeface="Arial MT"/>
            </a:endParaRPr>
          </a:p>
        </p:txBody>
      </p:sp>
      <p:grpSp>
        <p:nvGrpSpPr>
          <p:cNvPr id="19" name="object 19"/>
          <p:cNvGrpSpPr/>
          <p:nvPr/>
        </p:nvGrpSpPr>
        <p:grpSpPr>
          <a:xfrm>
            <a:off x="8829306" y="1634502"/>
            <a:ext cx="3362960" cy="3328035"/>
            <a:chOff x="8829306" y="1634502"/>
            <a:chExt cx="3362960" cy="3328035"/>
          </a:xfrm>
        </p:grpSpPr>
        <p:pic>
          <p:nvPicPr>
            <p:cNvPr id="20" name="object 20"/>
            <p:cNvPicPr/>
            <p:nvPr/>
          </p:nvPicPr>
          <p:blipFill>
            <a:blip r:embed="rId10" cstate="print"/>
            <a:stretch>
              <a:fillRect/>
            </a:stretch>
          </p:blipFill>
          <p:spPr>
            <a:xfrm>
              <a:off x="8829306" y="1634502"/>
              <a:ext cx="2218168" cy="2218931"/>
            </a:xfrm>
            <a:prstGeom prst="rect">
              <a:avLst/>
            </a:prstGeom>
          </p:spPr>
        </p:pic>
        <p:pic>
          <p:nvPicPr>
            <p:cNvPr id="21" name="object 21"/>
            <p:cNvPicPr/>
            <p:nvPr/>
          </p:nvPicPr>
          <p:blipFill>
            <a:blip r:embed="rId11" cstate="print"/>
            <a:stretch>
              <a:fillRect/>
            </a:stretch>
          </p:blipFill>
          <p:spPr>
            <a:xfrm>
              <a:off x="9023604" y="1828800"/>
              <a:ext cx="1631441" cy="1632203"/>
            </a:xfrm>
            <a:prstGeom prst="rect">
              <a:avLst/>
            </a:prstGeom>
          </p:spPr>
        </p:pic>
        <p:pic>
          <p:nvPicPr>
            <p:cNvPr id="22" name="object 22"/>
            <p:cNvPicPr/>
            <p:nvPr/>
          </p:nvPicPr>
          <p:blipFill>
            <a:blip r:embed="rId12" cstate="print"/>
            <a:stretch>
              <a:fillRect/>
            </a:stretch>
          </p:blipFill>
          <p:spPr>
            <a:xfrm>
              <a:off x="9089136" y="1803654"/>
              <a:ext cx="3102864" cy="3158477"/>
            </a:xfrm>
            <a:prstGeom prst="rect">
              <a:avLst/>
            </a:prstGeom>
          </p:spPr>
        </p:pic>
        <p:pic>
          <p:nvPicPr>
            <p:cNvPr id="23" name="object 23"/>
            <p:cNvPicPr/>
            <p:nvPr/>
          </p:nvPicPr>
          <p:blipFill>
            <a:blip r:embed="rId13" cstate="print"/>
            <a:stretch>
              <a:fillRect/>
            </a:stretch>
          </p:blipFill>
          <p:spPr>
            <a:xfrm>
              <a:off x="9283446" y="1997964"/>
              <a:ext cx="2743199" cy="2571749"/>
            </a:xfrm>
            <a:prstGeom prst="rect">
              <a:avLst/>
            </a:prstGeom>
          </p:spPr>
        </p:pic>
        <p:sp>
          <p:nvSpPr>
            <p:cNvPr id="24" name="object 24"/>
            <p:cNvSpPr/>
            <p:nvPr/>
          </p:nvSpPr>
          <p:spPr>
            <a:xfrm>
              <a:off x="9966960" y="3784092"/>
              <a:ext cx="1047115" cy="1047115"/>
            </a:xfrm>
            <a:custGeom>
              <a:avLst/>
              <a:gdLst/>
              <a:ahLst/>
              <a:cxnLst/>
              <a:rect l="l" t="t" r="r" b="b"/>
              <a:pathLst>
                <a:path w="1047115"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44664"/>
            </a:solidFill>
          </p:spPr>
          <p:txBody>
            <a:bodyPr wrap="square" lIns="0" tIns="0" rIns="0" bIns="0" rtlCol="0"/>
            <a:lstStyle/>
            <a:p>
              <a:endParaRPr/>
            </a:p>
          </p:txBody>
        </p:sp>
      </p:grpSp>
      <p:sp>
        <p:nvSpPr>
          <p:cNvPr id="25" name="object 25"/>
          <p:cNvSpPr txBox="1"/>
          <p:nvPr/>
        </p:nvSpPr>
        <p:spPr>
          <a:xfrm>
            <a:off x="9162590" y="3860987"/>
            <a:ext cx="2847340" cy="2604135"/>
          </a:xfrm>
          <a:prstGeom prst="rect">
            <a:avLst/>
          </a:prstGeom>
        </p:spPr>
        <p:txBody>
          <a:bodyPr vert="horz" wrap="square" lIns="0" tIns="12700" rIns="0" bIns="0" rtlCol="0">
            <a:spAutoFit/>
          </a:bodyPr>
          <a:lstStyle/>
          <a:p>
            <a:pPr marR="183515" algn="ctr">
              <a:lnSpc>
                <a:spcPct val="100000"/>
              </a:lnSpc>
              <a:spcBef>
                <a:spcPts val="100"/>
              </a:spcBef>
            </a:pPr>
            <a:r>
              <a:rPr sz="5200" spc="-50" dirty="0">
                <a:solidFill>
                  <a:srgbClr val="FFFFFF"/>
                </a:solidFill>
                <a:latin typeface="Arial Black"/>
                <a:cs typeface="Arial Black"/>
              </a:rPr>
              <a:t>H</a:t>
            </a:r>
            <a:endParaRPr sz="5200">
              <a:latin typeface="Arial Black"/>
              <a:cs typeface="Arial Black"/>
            </a:endParaRPr>
          </a:p>
          <a:p>
            <a:pPr marL="12700" marR="474980" algn="just">
              <a:lnSpc>
                <a:spcPct val="100000"/>
              </a:lnSpc>
              <a:spcBef>
                <a:spcPts val="2060"/>
              </a:spcBef>
            </a:pPr>
            <a:r>
              <a:rPr sz="1800" dirty="0">
                <a:latin typeface="Arial MT"/>
                <a:cs typeface="Arial MT"/>
              </a:rPr>
              <a:t>Use</a:t>
            </a:r>
            <a:r>
              <a:rPr sz="1800" spc="-15" dirty="0">
                <a:latin typeface="Arial MT"/>
                <a:cs typeface="Arial MT"/>
              </a:rPr>
              <a:t> </a:t>
            </a:r>
            <a:r>
              <a:rPr sz="1800" dirty="0">
                <a:latin typeface="Arial MT"/>
                <a:cs typeface="Arial MT"/>
              </a:rPr>
              <a:t>active</a:t>
            </a:r>
            <a:r>
              <a:rPr sz="1800" spc="-25" dirty="0">
                <a:latin typeface="Arial MT"/>
                <a:cs typeface="Arial MT"/>
              </a:rPr>
              <a:t> </a:t>
            </a:r>
            <a:r>
              <a:rPr sz="1800" dirty="0">
                <a:latin typeface="Arial MT"/>
                <a:cs typeface="Arial MT"/>
              </a:rPr>
              <a:t>and</a:t>
            </a:r>
            <a:r>
              <a:rPr sz="1800" spc="-10" dirty="0">
                <a:latin typeface="Arial MT"/>
                <a:cs typeface="Arial MT"/>
              </a:rPr>
              <a:t> passive </a:t>
            </a:r>
            <a:r>
              <a:rPr sz="1800" dirty="0">
                <a:latin typeface="Arial MT"/>
                <a:cs typeface="Arial MT"/>
              </a:rPr>
              <a:t>measures</a:t>
            </a:r>
            <a:r>
              <a:rPr sz="1800" spc="-30" dirty="0">
                <a:latin typeface="Arial MT"/>
                <a:cs typeface="Arial MT"/>
              </a:rPr>
              <a:t> </a:t>
            </a:r>
            <a:r>
              <a:rPr sz="1800" dirty="0">
                <a:latin typeface="Arial MT"/>
                <a:cs typeface="Arial MT"/>
              </a:rPr>
              <a:t>to</a:t>
            </a:r>
            <a:r>
              <a:rPr sz="1800" spc="-5" dirty="0">
                <a:latin typeface="Arial MT"/>
                <a:cs typeface="Arial MT"/>
              </a:rPr>
              <a:t> </a:t>
            </a:r>
            <a:r>
              <a:rPr sz="1800" dirty="0">
                <a:latin typeface="Arial MT"/>
                <a:cs typeface="Arial MT"/>
              </a:rPr>
              <a:t>prevent</a:t>
            </a:r>
            <a:r>
              <a:rPr sz="1800" spc="-10" dirty="0">
                <a:latin typeface="Arial MT"/>
                <a:cs typeface="Arial MT"/>
              </a:rPr>
              <a:t> </a:t>
            </a:r>
            <a:r>
              <a:rPr sz="1800" spc="-25" dirty="0">
                <a:latin typeface="Arial MT"/>
                <a:cs typeface="Arial MT"/>
              </a:rPr>
              <a:t>or </a:t>
            </a:r>
            <a:r>
              <a:rPr sz="1800" dirty="0">
                <a:latin typeface="Arial MT"/>
                <a:cs typeface="Arial MT"/>
              </a:rPr>
              <a:t>treat</a:t>
            </a:r>
            <a:r>
              <a:rPr sz="1800" spc="-20" dirty="0">
                <a:latin typeface="Arial MT"/>
                <a:cs typeface="Arial MT"/>
              </a:rPr>
              <a:t> </a:t>
            </a:r>
            <a:r>
              <a:rPr sz="1800" spc="-10" dirty="0">
                <a:latin typeface="Arial MT"/>
                <a:cs typeface="Arial MT"/>
              </a:rPr>
              <a:t>hypothermia</a:t>
            </a:r>
            <a:endParaRPr sz="1800">
              <a:latin typeface="Arial MT"/>
              <a:cs typeface="Arial MT"/>
            </a:endParaRPr>
          </a:p>
          <a:p>
            <a:pPr marL="12700" marR="5080">
              <a:lnSpc>
                <a:spcPct val="100000"/>
              </a:lnSpc>
              <a:spcBef>
                <a:spcPts val="1205"/>
              </a:spcBef>
            </a:pPr>
            <a:r>
              <a:rPr sz="1800" dirty="0">
                <a:latin typeface="Arial MT"/>
                <a:cs typeface="Arial MT"/>
              </a:rPr>
              <a:t>Assess</a:t>
            </a:r>
            <a:r>
              <a:rPr sz="1800" spc="-20"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document</a:t>
            </a:r>
            <a:r>
              <a:rPr sz="1800" spc="-15" dirty="0">
                <a:latin typeface="Arial MT"/>
                <a:cs typeface="Arial MT"/>
              </a:rPr>
              <a:t> </a:t>
            </a:r>
            <a:r>
              <a:rPr sz="1800" spc="-20" dirty="0">
                <a:latin typeface="Arial MT"/>
                <a:cs typeface="Arial MT"/>
              </a:rPr>
              <a:t>head </a:t>
            </a:r>
            <a:r>
              <a:rPr sz="1800" dirty="0">
                <a:latin typeface="Arial MT"/>
                <a:cs typeface="Arial MT"/>
              </a:rPr>
              <a:t>and</a:t>
            </a:r>
            <a:r>
              <a:rPr sz="1800" spc="-20" dirty="0">
                <a:latin typeface="Arial MT"/>
                <a:cs typeface="Arial MT"/>
              </a:rPr>
              <a:t> </a:t>
            </a:r>
            <a:r>
              <a:rPr sz="1800" dirty="0">
                <a:latin typeface="Arial MT"/>
                <a:cs typeface="Arial MT"/>
              </a:rPr>
              <a:t>penetrating</a:t>
            </a:r>
            <a:r>
              <a:rPr sz="1800" spc="-15" dirty="0">
                <a:latin typeface="Arial MT"/>
                <a:cs typeface="Arial MT"/>
              </a:rPr>
              <a:t> </a:t>
            </a:r>
            <a:r>
              <a:rPr sz="1800" dirty="0">
                <a:latin typeface="Arial MT"/>
                <a:cs typeface="Arial MT"/>
              </a:rPr>
              <a:t>eye</a:t>
            </a:r>
            <a:r>
              <a:rPr sz="1800" spc="-15" dirty="0">
                <a:latin typeface="Arial MT"/>
                <a:cs typeface="Arial MT"/>
              </a:rPr>
              <a:t> </a:t>
            </a:r>
            <a:r>
              <a:rPr sz="1800" spc="-10" dirty="0">
                <a:latin typeface="Arial MT"/>
                <a:cs typeface="Arial MT"/>
              </a:rPr>
              <a:t>injuries</a:t>
            </a:r>
            <a:endParaRPr sz="1800">
              <a:latin typeface="Arial MT"/>
              <a:cs typeface="Arial MT"/>
            </a:endParaRPr>
          </a:p>
        </p:txBody>
      </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5:</a:t>
            </a:r>
            <a:r>
              <a:rPr sz="2000" spc="-70" dirty="0">
                <a:solidFill>
                  <a:srgbClr val="756F6F"/>
                </a:solidFill>
              </a:rPr>
              <a:t> </a:t>
            </a:r>
            <a:r>
              <a:rPr sz="2000" dirty="0">
                <a:solidFill>
                  <a:srgbClr val="756F6F"/>
                </a:solidFill>
              </a:rPr>
              <a:t>Tactical</a:t>
            </a:r>
            <a:r>
              <a:rPr sz="2000" spc="-80" dirty="0">
                <a:solidFill>
                  <a:srgbClr val="756F6F"/>
                </a:solidFill>
              </a:rPr>
              <a:t> </a:t>
            </a:r>
            <a:r>
              <a:rPr sz="2000" dirty="0">
                <a:solidFill>
                  <a:srgbClr val="756F6F"/>
                </a:solidFill>
              </a:rPr>
              <a:t>Trauma</a:t>
            </a:r>
            <a:r>
              <a:rPr sz="2000" spc="-60" dirty="0">
                <a:solidFill>
                  <a:srgbClr val="756F6F"/>
                </a:solidFill>
              </a:rPr>
              <a:t> </a:t>
            </a:r>
            <a:r>
              <a:rPr sz="2000" spc="-10" dirty="0">
                <a:solidFill>
                  <a:srgbClr val="756F6F"/>
                </a:solidFill>
              </a:rPr>
              <a:t>Assessment</a:t>
            </a:r>
            <a:endParaRPr sz="2000"/>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4707635" y="1626870"/>
            <a:ext cx="7226300" cy="4867275"/>
            <a:chOff x="4707635" y="1626870"/>
            <a:chExt cx="7226300" cy="4867275"/>
          </a:xfrm>
        </p:grpSpPr>
        <p:pic>
          <p:nvPicPr>
            <p:cNvPr id="5" name="object 5"/>
            <p:cNvPicPr/>
            <p:nvPr/>
          </p:nvPicPr>
          <p:blipFill>
            <a:blip r:embed="rId4" cstate="print"/>
            <a:stretch>
              <a:fillRect/>
            </a:stretch>
          </p:blipFill>
          <p:spPr>
            <a:xfrm>
              <a:off x="5581649" y="4166616"/>
              <a:ext cx="1579625" cy="1839467"/>
            </a:xfrm>
            <a:prstGeom prst="rect">
              <a:avLst/>
            </a:prstGeom>
          </p:spPr>
        </p:pic>
        <p:sp>
          <p:nvSpPr>
            <p:cNvPr id="6" name="object 6"/>
            <p:cNvSpPr/>
            <p:nvPr/>
          </p:nvSpPr>
          <p:spPr>
            <a:xfrm>
              <a:off x="4726685" y="3966966"/>
              <a:ext cx="6694170" cy="7620"/>
            </a:xfrm>
            <a:custGeom>
              <a:avLst/>
              <a:gdLst/>
              <a:ahLst/>
              <a:cxnLst/>
              <a:rect l="l" t="t" r="r" b="b"/>
              <a:pathLst>
                <a:path w="6694170" h="7620">
                  <a:moveTo>
                    <a:pt x="0" y="7556"/>
                  </a:moveTo>
                  <a:lnTo>
                    <a:pt x="6694144" y="0"/>
                  </a:lnTo>
                </a:path>
              </a:pathLst>
            </a:custGeom>
            <a:ln w="38100">
              <a:solidFill>
                <a:srgbClr val="888888"/>
              </a:solidFill>
              <a:prstDash val="dot"/>
            </a:ln>
          </p:spPr>
          <p:txBody>
            <a:bodyPr wrap="square" lIns="0" tIns="0" rIns="0" bIns="0" rtlCol="0"/>
            <a:lstStyle/>
            <a:p>
              <a:endParaRPr/>
            </a:p>
          </p:txBody>
        </p:sp>
        <p:sp>
          <p:nvSpPr>
            <p:cNvPr id="7" name="object 7"/>
            <p:cNvSpPr/>
            <p:nvPr/>
          </p:nvSpPr>
          <p:spPr>
            <a:xfrm>
              <a:off x="4726685" y="1693926"/>
              <a:ext cx="0" cy="4780915"/>
            </a:xfrm>
            <a:custGeom>
              <a:avLst/>
              <a:gdLst/>
              <a:ahLst/>
              <a:cxnLst/>
              <a:rect l="l" t="t" r="r" b="b"/>
              <a:pathLst>
                <a:path h="4780915">
                  <a:moveTo>
                    <a:pt x="0" y="0"/>
                  </a:moveTo>
                  <a:lnTo>
                    <a:pt x="0" y="4780813"/>
                  </a:lnTo>
                </a:path>
              </a:pathLst>
            </a:custGeom>
            <a:ln w="38100">
              <a:solidFill>
                <a:srgbClr val="888888"/>
              </a:solidFill>
              <a:prstDash val="dot"/>
            </a:ln>
          </p:spPr>
          <p:txBody>
            <a:bodyPr wrap="square" lIns="0" tIns="0" rIns="0" bIns="0" rtlCol="0"/>
            <a:lstStyle/>
            <a:p>
              <a:endParaRPr/>
            </a:p>
          </p:txBody>
        </p:sp>
        <p:pic>
          <p:nvPicPr>
            <p:cNvPr id="8" name="object 8"/>
            <p:cNvPicPr/>
            <p:nvPr/>
          </p:nvPicPr>
          <p:blipFill>
            <a:blip r:embed="rId5" cstate="print"/>
            <a:stretch>
              <a:fillRect/>
            </a:stretch>
          </p:blipFill>
          <p:spPr>
            <a:xfrm>
              <a:off x="4726482" y="4689665"/>
              <a:ext cx="1441323" cy="1443418"/>
            </a:xfrm>
            <a:prstGeom prst="rect">
              <a:avLst/>
            </a:prstGeom>
          </p:spPr>
        </p:pic>
        <p:pic>
          <p:nvPicPr>
            <p:cNvPr id="9" name="object 9"/>
            <p:cNvPicPr/>
            <p:nvPr/>
          </p:nvPicPr>
          <p:blipFill>
            <a:blip r:embed="rId6" cstate="print"/>
            <a:stretch>
              <a:fillRect/>
            </a:stretch>
          </p:blipFill>
          <p:spPr>
            <a:xfrm>
              <a:off x="8323326" y="1626870"/>
              <a:ext cx="3610355" cy="2220467"/>
            </a:xfrm>
            <a:prstGeom prst="rect">
              <a:avLst/>
            </a:prstGeom>
          </p:spPr>
        </p:pic>
        <p:sp>
          <p:nvSpPr>
            <p:cNvPr id="10" name="object 10"/>
            <p:cNvSpPr/>
            <p:nvPr/>
          </p:nvSpPr>
          <p:spPr>
            <a:xfrm>
              <a:off x="7197089" y="5454400"/>
              <a:ext cx="4049395" cy="737870"/>
            </a:xfrm>
            <a:custGeom>
              <a:avLst/>
              <a:gdLst/>
              <a:ahLst/>
              <a:cxnLst/>
              <a:rect l="l" t="t" r="r" b="b"/>
              <a:pathLst>
                <a:path w="4049395" h="737870">
                  <a:moveTo>
                    <a:pt x="3973233" y="0"/>
                  </a:moveTo>
                  <a:lnTo>
                    <a:pt x="76034" y="0"/>
                  </a:lnTo>
                  <a:lnTo>
                    <a:pt x="46441" y="5974"/>
                  </a:lnTo>
                  <a:lnTo>
                    <a:pt x="22272" y="22267"/>
                  </a:lnTo>
                  <a:lnTo>
                    <a:pt x="5976" y="46436"/>
                  </a:lnTo>
                  <a:lnTo>
                    <a:pt x="0" y="76034"/>
                  </a:lnTo>
                  <a:lnTo>
                    <a:pt x="0" y="661568"/>
                  </a:lnTo>
                  <a:lnTo>
                    <a:pt x="5976" y="691169"/>
                  </a:lnTo>
                  <a:lnTo>
                    <a:pt x="22272" y="715341"/>
                  </a:lnTo>
                  <a:lnTo>
                    <a:pt x="46441" y="731639"/>
                  </a:lnTo>
                  <a:lnTo>
                    <a:pt x="76034" y="737616"/>
                  </a:lnTo>
                  <a:lnTo>
                    <a:pt x="3973233" y="737616"/>
                  </a:lnTo>
                  <a:lnTo>
                    <a:pt x="4002826" y="731639"/>
                  </a:lnTo>
                  <a:lnTo>
                    <a:pt x="4026995" y="715341"/>
                  </a:lnTo>
                  <a:lnTo>
                    <a:pt x="4043291" y="691169"/>
                  </a:lnTo>
                  <a:lnTo>
                    <a:pt x="4049267" y="661568"/>
                  </a:lnTo>
                  <a:lnTo>
                    <a:pt x="4049267" y="76034"/>
                  </a:lnTo>
                  <a:lnTo>
                    <a:pt x="4043291" y="46436"/>
                  </a:lnTo>
                  <a:lnTo>
                    <a:pt x="4026995" y="22267"/>
                  </a:lnTo>
                  <a:lnTo>
                    <a:pt x="4002826" y="5974"/>
                  </a:lnTo>
                  <a:lnTo>
                    <a:pt x="3973233" y="0"/>
                  </a:lnTo>
                  <a:close/>
                </a:path>
              </a:pathLst>
            </a:custGeom>
            <a:solidFill>
              <a:srgbClr val="F0F1F1"/>
            </a:solidFill>
          </p:spPr>
          <p:txBody>
            <a:bodyPr wrap="square" lIns="0" tIns="0" rIns="0" bIns="0" rtlCol="0"/>
            <a:lstStyle/>
            <a:p>
              <a:endParaRPr/>
            </a:p>
          </p:txBody>
        </p:sp>
      </p:grpSp>
      <p:sp>
        <p:nvSpPr>
          <p:cNvPr id="11" name="object 11"/>
          <p:cNvSpPr txBox="1"/>
          <p:nvPr/>
        </p:nvSpPr>
        <p:spPr>
          <a:xfrm>
            <a:off x="2506345" y="725928"/>
            <a:ext cx="7179945" cy="574040"/>
          </a:xfrm>
          <a:prstGeom prst="rect">
            <a:avLst/>
          </a:prstGeom>
        </p:spPr>
        <p:txBody>
          <a:bodyPr vert="horz" wrap="square" lIns="0" tIns="12700" rIns="0" bIns="0" rtlCol="0">
            <a:spAutoFit/>
          </a:bodyPr>
          <a:lstStyle/>
          <a:p>
            <a:pPr marL="12700">
              <a:lnSpc>
                <a:spcPct val="100000"/>
              </a:lnSpc>
              <a:spcBef>
                <a:spcPts val="100"/>
              </a:spcBef>
            </a:pPr>
            <a:r>
              <a:rPr sz="3600" b="1" spc="-25" dirty="0">
                <a:latin typeface="Arial"/>
                <a:cs typeface="Arial"/>
              </a:rPr>
              <a:t>INITIATE</a:t>
            </a:r>
            <a:r>
              <a:rPr sz="3600" b="1" spc="-110" dirty="0">
                <a:latin typeface="Arial"/>
                <a:cs typeface="Arial"/>
              </a:rPr>
              <a:t> </a:t>
            </a:r>
            <a:r>
              <a:rPr sz="3600" b="1" dirty="0">
                <a:latin typeface="Arial"/>
                <a:cs typeface="Arial"/>
              </a:rPr>
              <a:t>MEDICAL</a:t>
            </a:r>
            <a:r>
              <a:rPr sz="3600" b="1" spc="-160" dirty="0">
                <a:latin typeface="Arial"/>
                <a:cs typeface="Arial"/>
              </a:rPr>
              <a:t> </a:t>
            </a:r>
            <a:r>
              <a:rPr sz="3600" b="1" spc="-40" dirty="0">
                <a:latin typeface="Arial"/>
                <a:cs typeface="Arial"/>
              </a:rPr>
              <a:t>EVACUATION</a:t>
            </a:r>
            <a:endParaRPr sz="3600">
              <a:latin typeface="Arial"/>
              <a:cs typeface="Arial"/>
            </a:endParaRPr>
          </a:p>
        </p:txBody>
      </p:sp>
      <p:sp>
        <p:nvSpPr>
          <p:cNvPr id="12" name="object 12"/>
          <p:cNvSpPr txBox="1"/>
          <p:nvPr/>
        </p:nvSpPr>
        <p:spPr>
          <a:xfrm>
            <a:off x="337345" y="1426960"/>
            <a:ext cx="3681095" cy="1715770"/>
          </a:xfrm>
          <a:prstGeom prst="rect">
            <a:avLst/>
          </a:prstGeom>
        </p:spPr>
        <p:txBody>
          <a:bodyPr vert="horz" wrap="square" lIns="0" tIns="168275" rIns="0" bIns="0" rtlCol="0">
            <a:spAutoFit/>
          </a:bodyPr>
          <a:lstStyle/>
          <a:p>
            <a:pPr marL="12700">
              <a:lnSpc>
                <a:spcPct val="100000"/>
              </a:lnSpc>
              <a:spcBef>
                <a:spcPts val="1325"/>
              </a:spcBef>
            </a:pPr>
            <a:r>
              <a:rPr sz="2000" b="1" dirty="0">
                <a:latin typeface="Arial"/>
                <a:cs typeface="Arial"/>
              </a:rPr>
              <a:t>PREPARE</a:t>
            </a:r>
            <a:r>
              <a:rPr sz="2000" b="1" spc="-65" dirty="0">
                <a:latin typeface="Arial"/>
                <a:cs typeface="Arial"/>
              </a:rPr>
              <a:t> </a:t>
            </a:r>
            <a:r>
              <a:rPr sz="2000" b="1" dirty="0">
                <a:latin typeface="Arial"/>
                <a:cs typeface="Arial"/>
              </a:rPr>
              <a:t>EVAC</a:t>
            </a:r>
            <a:r>
              <a:rPr sz="2000" b="1" spc="-65" dirty="0">
                <a:latin typeface="Arial"/>
                <a:cs typeface="Arial"/>
              </a:rPr>
              <a:t> </a:t>
            </a:r>
            <a:r>
              <a:rPr sz="2000" b="1" spc="-10" dirty="0">
                <a:latin typeface="Arial"/>
                <a:cs typeface="Arial"/>
              </a:rPr>
              <a:t>REQUEST</a:t>
            </a:r>
            <a:endParaRPr sz="2000">
              <a:latin typeface="Arial"/>
              <a:cs typeface="Arial"/>
            </a:endParaRPr>
          </a:p>
          <a:p>
            <a:pPr marL="59690" marR="5080">
              <a:lnSpc>
                <a:spcPct val="90200"/>
              </a:lnSpc>
              <a:spcBef>
                <a:spcPts val="1460"/>
              </a:spcBef>
            </a:pPr>
            <a:r>
              <a:rPr sz="1800" dirty="0">
                <a:latin typeface="Arial MT"/>
                <a:cs typeface="Arial MT"/>
              </a:rPr>
              <a:t>Relay</a:t>
            </a:r>
            <a:r>
              <a:rPr sz="1800" spc="-15" dirty="0">
                <a:latin typeface="Arial MT"/>
                <a:cs typeface="Arial MT"/>
              </a:rPr>
              <a:t> </a:t>
            </a:r>
            <a:r>
              <a:rPr sz="1800" dirty="0">
                <a:latin typeface="Arial MT"/>
                <a:cs typeface="Arial MT"/>
              </a:rPr>
              <a:t>required</a:t>
            </a:r>
            <a:r>
              <a:rPr sz="1800" spc="-25" dirty="0">
                <a:latin typeface="Arial MT"/>
                <a:cs typeface="Arial MT"/>
              </a:rPr>
              <a:t> </a:t>
            </a:r>
            <a:r>
              <a:rPr sz="2000" b="1" spc="-10" dirty="0">
                <a:solidFill>
                  <a:srgbClr val="BB8542"/>
                </a:solidFill>
                <a:latin typeface="Arial"/>
                <a:cs typeface="Arial"/>
              </a:rPr>
              <a:t>MEDEVAC </a:t>
            </a:r>
            <a:r>
              <a:rPr sz="2000" b="1" dirty="0">
                <a:solidFill>
                  <a:srgbClr val="BB8542"/>
                </a:solidFill>
                <a:latin typeface="Arial"/>
                <a:cs typeface="Arial"/>
              </a:rPr>
              <a:t>Request</a:t>
            </a:r>
            <a:r>
              <a:rPr sz="2000" b="1" spc="-70" dirty="0">
                <a:solidFill>
                  <a:srgbClr val="BB8542"/>
                </a:solidFill>
                <a:latin typeface="Arial"/>
                <a:cs typeface="Arial"/>
              </a:rPr>
              <a:t> </a:t>
            </a:r>
            <a:r>
              <a:rPr sz="1800" dirty="0">
                <a:latin typeface="Arial MT"/>
                <a:cs typeface="Arial MT"/>
              </a:rPr>
              <a:t>information</a:t>
            </a:r>
            <a:r>
              <a:rPr sz="1800" spc="-40" dirty="0">
                <a:latin typeface="Arial MT"/>
                <a:cs typeface="Arial MT"/>
              </a:rPr>
              <a:t> </a:t>
            </a:r>
            <a:r>
              <a:rPr sz="1800" dirty="0">
                <a:latin typeface="Arial MT"/>
                <a:cs typeface="Arial MT"/>
              </a:rPr>
              <a:t>to</a:t>
            </a:r>
            <a:r>
              <a:rPr sz="1800" spc="-35" dirty="0">
                <a:latin typeface="Arial MT"/>
                <a:cs typeface="Arial MT"/>
              </a:rPr>
              <a:t> </a:t>
            </a:r>
            <a:r>
              <a:rPr sz="1800" dirty="0">
                <a:latin typeface="Arial MT"/>
                <a:cs typeface="Arial MT"/>
              </a:rPr>
              <a:t>the</a:t>
            </a:r>
            <a:r>
              <a:rPr sz="1800" spc="-35" dirty="0">
                <a:latin typeface="Arial MT"/>
                <a:cs typeface="Arial MT"/>
              </a:rPr>
              <a:t> </a:t>
            </a:r>
            <a:r>
              <a:rPr sz="1800" spc="-10" dirty="0">
                <a:latin typeface="Arial MT"/>
                <a:cs typeface="Arial MT"/>
              </a:rPr>
              <a:t>tactical </a:t>
            </a:r>
            <a:r>
              <a:rPr sz="1800" dirty="0">
                <a:latin typeface="Arial MT"/>
                <a:cs typeface="Arial MT"/>
              </a:rPr>
              <a:t>leader</a:t>
            </a:r>
            <a:r>
              <a:rPr sz="1800" spc="-15" dirty="0">
                <a:latin typeface="Arial MT"/>
                <a:cs typeface="Arial MT"/>
              </a:rPr>
              <a:t> </a:t>
            </a:r>
            <a:r>
              <a:rPr sz="1800" dirty="0">
                <a:latin typeface="Arial MT"/>
                <a:cs typeface="Arial MT"/>
              </a:rPr>
              <a:t>in</a:t>
            </a:r>
            <a:r>
              <a:rPr sz="1800" spc="-10" dirty="0">
                <a:latin typeface="Arial MT"/>
                <a:cs typeface="Arial MT"/>
              </a:rPr>
              <a:t> </a:t>
            </a:r>
            <a:r>
              <a:rPr sz="1800" dirty="0">
                <a:latin typeface="Arial MT"/>
                <a:cs typeface="Arial MT"/>
              </a:rPr>
              <a:t>accordance</a:t>
            </a:r>
            <a:r>
              <a:rPr sz="1800" spc="-10" dirty="0">
                <a:latin typeface="Arial MT"/>
                <a:cs typeface="Arial MT"/>
              </a:rPr>
              <a:t> </a:t>
            </a:r>
            <a:r>
              <a:rPr sz="1800" dirty="0">
                <a:latin typeface="Arial MT"/>
                <a:cs typeface="Arial MT"/>
              </a:rPr>
              <a:t>with</a:t>
            </a:r>
            <a:r>
              <a:rPr sz="1800" spc="-10" dirty="0">
                <a:latin typeface="Arial MT"/>
                <a:cs typeface="Arial MT"/>
              </a:rPr>
              <a:t> </a:t>
            </a:r>
            <a:r>
              <a:rPr sz="1800" spc="-20" dirty="0">
                <a:latin typeface="Arial MT"/>
                <a:cs typeface="Arial MT"/>
              </a:rPr>
              <a:t>unit </a:t>
            </a:r>
            <a:r>
              <a:rPr sz="1800" dirty="0">
                <a:latin typeface="Arial MT"/>
                <a:cs typeface="Arial MT"/>
              </a:rPr>
              <a:t>standard</a:t>
            </a:r>
            <a:r>
              <a:rPr sz="1800" spc="-15" dirty="0">
                <a:latin typeface="Arial MT"/>
                <a:cs typeface="Arial MT"/>
              </a:rPr>
              <a:t> </a:t>
            </a:r>
            <a:r>
              <a:rPr sz="1800" dirty="0">
                <a:latin typeface="Arial MT"/>
                <a:cs typeface="Arial MT"/>
              </a:rPr>
              <a:t>operating</a:t>
            </a:r>
            <a:r>
              <a:rPr sz="1800" spc="-20" dirty="0">
                <a:latin typeface="Arial MT"/>
                <a:cs typeface="Arial MT"/>
              </a:rPr>
              <a:t> </a:t>
            </a:r>
            <a:r>
              <a:rPr sz="1800" spc="-10" dirty="0">
                <a:latin typeface="Arial MT"/>
                <a:cs typeface="Arial MT"/>
              </a:rPr>
              <a:t>procedures</a:t>
            </a:r>
            <a:endParaRPr sz="1800">
              <a:latin typeface="Arial MT"/>
              <a:cs typeface="Arial MT"/>
            </a:endParaRPr>
          </a:p>
        </p:txBody>
      </p:sp>
      <p:sp>
        <p:nvSpPr>
          <p:cNvPr id="13" name="object 13"/>
          <p:cNvSpPr txBox="1"/>
          <p:nvPr/>
        </p:nvSpPr>
        <p:spPr>
          <a:xfrm>
            <a:off x="4942239" y="1430201"/>
            <a:ext cx="3258185" cy="1950720"/>
          </a:xfrm>
          <a:prstGeom prst="rect">
            <a:avLst/>
          </a:prstGeom>
        </p:spPr>
        <p:txBody>
          <a:bodyPr vert="horz" wrap="square" lIns="0" tIns="175895" rIns="0" bIns="0" rtlCol="0">
            <a:spAutoFit/>
          </a:bodyPr>
          <a:lstStyle/>
          <a:p>
            <a:pPr marL="12700">
              <a:lnSpc>
                <a:spcPct val="100000"/>
              </a:lnSpc>
              <a:spcBef>
                <a:spcPts val="1385"/>
              </a:spcBef>
            </a:pPr>
            <a:r>
              <a:rPr sz="2000" b="1" dirty="0">
                <a:latin typeface="Arial"/>
                <a:cs typeface="Arial"/>
              </a:rPr>
              <a:t>MONITOR</a:t>
            </a:r>
            <a:r>
              <a:rPr sz="2000" b="1" spc="-65" dirty="0">
                <a:latin typeface="Arial"/>
                <a:cs typeface="Arial"/>
              </a:rPr>
              <a:t> </a:t>
            </a:r>
            <a:r>
              <a:rPr sz="2000" b="1" dirty="0">
                <a:latin typeface="Arial"/>
                <a:cs typeface="Arial"/>
              </a:rPr>
              <a:t>THE</a:t>
            </a:r>
            <a:r>
              <a:rPr sz="2000" b="1" spc="-60" dirty="0">
                <a:latin typeface="Arial"/>
                <a:cs typeface="Arial"/>
              </a:rPr>
              <a:t> </a:t>
            </a:r>
            <a:r>
              <a:rPr sz="2000" b="1" spc="-10" dirty="0">
                <a:latin typeface="Arial"/>
                <a:cs typeface="Arial"/>
              </a:rPr>
              <a:t>CASUALTY</a:t>
            </a:r>
            <a:endParaRPr sz="2000">
              <a:latin typeface="Arial"/>
              <a:cs typeface="Arial"/>
            </a:endParaRPr>
          </a:p>
          <a:p>
            <a:pPr marL="53340" marR="286385">
              <a:lnSpc>
                <a:spcPct val="90200"/>
              </a:lnSpc>
              <a:spcBef>
                <a:spcPts val="1520"/>
              </a:spcBef>
            </a:pPr>
            <a:r>
              <a:rPr sz="2000" b="1" spc="-10" dirty="0">
                <a:solidFill>
                  <a:srgbClr val="BB8542"/>
                </a:solidFill>
                <a:latin typeface="Arial"/>
                <a:cs typeface="Arial"/>
              </a:rPr>
              <a:t>REASSESS</a:t>
            </a:r>
            <a:r>
              <a:rPr sz="2000" b="1" spc="-50" dirty="0">
                <a:solidFill>
                  <a:srgbClr val="BB8542"/>
                </a:solidFill>
                <a:latin typeface="Arial"/>
                <a:cs typeface="Arial"/>
              </a:rPr>
              <a:t> </a:t>
            </a:r>
            <a:r>
              <a:rPr sz="1800" dirty="0">
                <a:latin typeface="Arial MT"/>
                <a:cs typeface="Arial MT"/>
              </a:rPr>
              <a:t>all</a:t>
            </a:r>
            <a:r>
              <a:rPr sz="1800" spc="-10" dirty="0">
                <a:latin typeface="Arial MT"/>
                <a:cs typeface="Arial MT"/>
              </a:rPr>
              <a:t> lifesaving </a:t>
            </a:r>
            <a:r>
              <a:rPr sz="1800" dirty="0">
                <a:latin typeface="Arial MT"/>
                <a:cs typeface="Arial MT"/>
              </a:rPr>
              <a:t>interventions</a:t>
            </a:r>
            <a:r>
              <a:rPr sz="1800" spc="-25" dirty="0">
                <a:latin typeface="Arial MT"/>
                <a:cs typeface="Arial MT"/>
              </a:rPr>
              <a:t> </a:t>
            </a:r>
            <a:r>
              <a:rPr sz="1800" spc="-10" dirty="0">
                <a:latin typeface="Arial MT"/>
                <a:cs typeface="Arial MT"/>
              </a:rPr>
              <a:t>(MARCH </a:t>
            </a:r>
            <a:r>
              <a:rPr sz="1800" dirty="0">
                <a:latin typeface="Arial MT"/>
                <a:cs typeface="Arial MT"/>
              </a:rPr>
              <a:t>sequence)</a:t>
            </a:r>
            <a:r>
              <a:rPr sz="1800" spc="-20" dirty="0">
                <a:latin typeface="Arial MT"/>
                <a:cs typeface="Arial MT"/>
              </a:rPr>
              <a:t> </a:t>
            </a:r>
            <a:r>
              <a:rPr sz="1800" dirty="0">
                <a:latin typeface="Arial MT"/>
                <a:cs typeface="Arial MT"/>
              </a:rPr>
              <a:t>and</a:t>
            </a:r>
            <a:r>
              <a:rPr sz="1800" spc="-10" dirty="0">
                <a:latin typeface="Arial MT"/>
                <a:cs typeface="Arial MT"/>
              </a:rPr>
              <a:t> </a:t>
            </a:r>
            <a:r>
              <a:rPr sz="1800" dirty="0">
                <a:latin typeface="Arial MT"/>
                <a:cs typeface="Arial MT"/>
              </a:rPr>
              <a:t>continue</a:t>
            </a:r>
            <a:r>
              <a:rPr sz="1800" spc="-20" dirty="0">
                <a:latin typeface="Arial MT"/>
                <a:cs typeface="Arial MT"/>
              </a:rPr>
              <a:t> with </a:t>
            </a:r>
            <a:r>
              <a:rPr sz="1800" dirty="0">
                <a:latin typeface="Arial MT"/>
                <a:cs typeface="Arial MT"/>
              </a:rPr>
              <a:t>the</a:t>
            </a:r>
            <a:r>
              <a:rPr sz="1800" spc="-15" dirty="0">
                <a:latin typeface="Arial MT"/>
                <a:cs typeface="Arial MT"/>
              </a:rPr>
              <a:t> </a:t>
            </a:r>
            <a:r>
              <a:rPr sz="1800" dirty="0">
                <a:latin typeface="Arial MT"/>
                <a:cs typeface="Arial MT"/>
              </a:rPr>
              <a:t>PAWS</a:t>
            </a:r>
            <a:r>
              <a:rPr sz="1800" spc="-10" dirty="0">
                <a:latin typeface="Arial MT"/>
                <a:cs typeface="Arial MT"/>
              </a:rPr>
              <a:t> </a:t>
            </a:r>
            <a:r>
              <a:rPr sz="1800" dirty="0">
                <a:latin typeface="Arial MT"/>
                <a:cs typeface="Arial MT"/>
              </a:rPr>
              <a:t>portion</a:t>
            </a:r>
            <a:r>
              <a:rPr sz="1800" spc="-20" dirty="0">
                <a:latin typeface="Arial MT"/>
                <a:cs typeface="Arial MT"/>
              </a:rPr>
              <a:t> </a:t>
            </a:r>
            <a:r>
              <a:rPr sz="1800" dirty="0">
                <a:latin typeface="Arial MT"/>
                <a:cs typeface="Arial MT"/>
              </a:rPr>
              <a:t>if</a:t>
            </a:r>
            <a:r>
              <a:rPr sz="1800" spc="-15" dirty="0">
                <a:latin typeface="Arial MT"/>
                <a:cs typeface="Arial MT"/>
              </a:rPr>
              <a:t> </a:t>
            </a:r>
            <a:r>
              <a:rPr sz="1800" spc="-20" dirty="0">
                <a:latin typeface="Arial MT"/>
                <a:cs typeface="Arial MT"/>
              </a:rPr>
              <a:t>time </a:t>
            </a:r>
            <a:r>
              <a:rPr sz="1800" spc="-10" dirty="0">
                <a:latin typeface="Arial MT"/>
                <a:cs typeface="Arial MT"/>
              </a:rPr>
              <a:t>permits</a:t>
            </a:r>
            <a:endParaRPr sz="1800">
              <a:latin typeface="Arial MT"/>
              <a:cs typeface="Arial MT"/>
            </a:endParaRPr>
          </a:p>
        </p:txBody>
      </p:sp>
      <p:sp>
        <p:nvSpPr>
          <p:cNvPr id="14" name="object 14"/>
          <p:cNvSpPr txBox="1"/>
          <p:nvPr/>
        </p:nvSpPr>
        <p:spPr>
          <a:xfrm>
            <a:off x="7333122" y="4303217"/>
            <a:ext cx="3797300" cy="1739264"/>
          </a:xfrm>
          <a:prstGeom prst="rect">
            <a:avLst/>
          </a:prstGeom>
        </p:spPr>
        <p:txBody>
          <a:bodyPr vert="horz" wrap="square" lIns="0" tIns="46990" rIns="0" bIns="0" rtlCol="0">
            <a:spAutoFit/>
          </a:bodyPr>
          <a:lstStyle/>
          <a:p>
            <a:pPr marL="12700" marR="280035">
              <a:lnSpc>
                <a:spcPts val="2160"/>
              </a:lnSpc>
              <a:spcBef>
                <a:spcPts val="370"/>
              </a:spcBef>
            </a:pPr>
            <a:r>
              <a:rPr sz="2000" dirty="0">
                <a:latin typeface="Arial MT"/>
                <a:cs typeface="Arial MT"/>
              </a:rPr>
              <a:t>Initiate</a:t>
            </a:r>
            <a:r>
              <a:rPr sz="2000" spc="-80" dirty="0">
                <a:latin typeface="Arial MT"/>
                <a:cs typeface="Arial MT"/>
              </a:rPr>
              <a:t> </a:t>
            </a:r>
            <a:r>
              <a:rPr sz="2000" b="1" spc="-10" dirty="0">
                <a:solidFill>
                  <a:srgbClr val="BB8542"/>
                </a:solidFill>
                <a:latin typeface="Arial"/>
                <a:cs typeface="Arial"/>
              </a:rPr>
              <a:t>ELECTRONIC MONITORING</a:t>
            </a:r>
            <a:r>
              <a:rPr sz="2000" b="1" spc="-10" dirty="0">
                <a:solidFill>
                  <a:srgbClr val="44536A"/>
                </a:solidFill>
                <a:latin typeface="Arial"/>
                <a:cs typeface="Arial"/>
              </a:rPr>
              <a:t>,</a:t>
            </a:r>
            <a:r>
              <a:rPr sz="2000" b="1" spc="-50" dirty="0">
                <a:solidFill>
                  <a:srgbClr val="44536A"/>
                </a:solidFill>
                <a:latin typeface="Arial"/>
                <a:cs typeface="Arial"/>
              </a:rPr>
              <a:t> </a:t>
            </a:r>
            <a:r>
              <a:rPr sz="2000" dirty="0">
                <a:latin typeface="Arial MT"/>
                <a:cs typeface="Arial MT"/>
              </a:rPr>
              <a:t>if</a:t>
            </a:r>
            <a:r>
              <a:rPr sz="2000" spc="-60" dirty="0">
                <a:latin typeface="Arial MT"/>
                <a:cs typeface="Arial MT"/>
              </a:rPr>
              <a:t> </a:t>
            </a:r>
            <a:r>
              <a:rPr sz="2000" dirty="0">
                <a:latin typeface="Arial MT"/>
                <a:cs typeface="Arial MT"/>
              </a:rPr>
              <a:t>indicated</a:t>
            </a:r>
            <a:r>
              <a:rPr sz="2000" spc="-45" dirty="0">
                <a:latin typeface="Arial MT"/>
                <a:cs typeface="Arial MT"/>
              </a:rPr>
              <a:t> </a:t>
            </a:r>
            <a:r>
              <a:rPr sz="2000" spc="-25" dirty="0">
                <a:latin typeface="Arial MT"/>
                <a:cs typeface="Arial MT"/>
              </a:rPr>
              <a:t>and </a:t>
            </a:r>
            <a:r>
              <a:rPr sz="2000" dirty="0">
                <a:latin typeface="Arial MT"/>
                <a:cs typeface="Arial MT"/>
              </a:rPr>
              <a:t>equipment</a:t>
            </a:r>
            <a:r>
              <a:rPr sz="2000" spc="-45" dirty="0">
                <a:latin typeface="Arial MT"/>
                <a:cs typeface="Arial MT"/>
              </a:rPr>
              <a:t> </a:t>
            </a:r>
            <a:r>
              <a:rPr sz="2000" dirty="0">
                <a:latin typeface="Arial MT"/>
                <a:cs typeface="Arial MT"/>
              </a:rPr>
              <a:t>is</a:t>
            </a:r>
            <a:r>
              <a:rPr sz="2000" spc="-60" dirty="0">
                <a:latin typeface="Arial MT"/>
                <a:cs typeface="Arial MT"/>
              </a:rPr>
              <a:t> </a:t>
            </a:r>
            <a:r>
              <a:rPr sz="2000" spc="-10" dirty="0">
                <a:latin typeface="Arial MT"/>
                <a:cs typeface="Arial MT"/>
              </a:rPr>
              <a:t>available</a:t>
            </a:r>
            <a:endParaRPr sz="2000">
              <a:latin typeface="Arial MT"/>
              <a:cs typeface="Arial MT"/>
            </a:endParaRPr>
          </a:p>
          <a:p>
            <a:pPr>
              <a:lnSpc>
                <a:spcPct val="100000"/>
              </a:lnSpc>
              <a:spcBef>
                <a:spcPts val="1080"/>
              </a:spcBef>
            </a:pPr>
            <a:endParaRPr sz="2000">
              <a:latin typeface="Arial MT"/>
              <a:cs typeface="Arial MT"/>
            </a:endParaRPr>
          </a:p>
          <a:p>
            <a:pPr marL="455295" marR="5080">
              <a:lnSpc>
                <a:spcPct val="100000"/>
              </a:lnSpc>
            </a:pPr>
            <a:r>
              <a:rPr sz="1400" b="1" dirty="0">
                <a:latin typeface="Arial"/>
                <a:cs typeface="Arial"/>
              </a:rPr>
              <a:t>REASSESS</a:t>
            </a:r>
            <a:r>
              <a:rPr sz="1400" b="1" spc="-25" dirty="0">
                <a:latin typeface="Arial"/>
                <a:cs typeface="Arial"/>
              </a:rPr>
              <a:t> </a:t>
            </a:r>
            <a:r>
              <a:rPr sz="1400" dirty="0">
                <a:latin typeface="Arial MT"/>
                <a:cs typeface="Arial MT"/>
              </a:rPr>
              <a:t>MARCH</a:t>
            </a:r>
            <a:r>
              <a:rPr sz="1400" spc="-35" dirty="0">
                <a:latin typeface="Arial MT"/>
                <a:cs typeface="Arial MT"/>
              </a:rPr>
              <a:t> </a:t>
            </a:r>
            <a:r>
              <a:rPr sz="1400" dirty="0">
                <a:latin typeface="Arial MT"/>
                <a:cs typeface="Arial MT"/>
              </a:rPr>
              <a:t>interventions</a:t>
            </a:r>
            <a:r>
              <a:rPr sz="1400" spc="-60" dirty="0">
                <a:latin typeface="Arial MT"/>
                <a:cs typeface="Arial MT"/>
              </a:rPr>
              <a:t> </a:t>
            </a:r>
            <a:r>
              <a:rPr sz="1400" dirty="0">
                <a:latin typeface="Arial MT"/>
                <a:cs typeface="Arial MT"/>
              </a:rPr>
              <a:t>prior</a:t>
            </a:r>
            <a:r>
              <a:rPr sz="1400" spc="-65" dirty="0">
                <a:latin typeface="Arial MT"/>
                <a:cs typeface="Arial MT"/>
              </a:rPr>
              <a:t> </a:t>
            </a:r>
            <a:r>
              <a:rPr sz="1400" spc="-25" dirty="0">
                <a:latin typeface="Arial MT"/>
                <a:cs typeface="Arial MT"/>
              </a:rPr>
              <a:t>to </a:t>
            </a:r>
            <a:r>
              <a:rPr sz="1400" dirty="0">
                <a:latin typeface="Arial MT"/>
                <a:cs typeface="Arial MT"/>
              </a:rPr>
              <a:t>proceeding</a:t>
            </a:r>
            <a:r>
              <a:rPr sz="1400" spc="-40" dirty="0">
                <a:latin typeface="Arial MT"/>
                <a:cs typeface="Arial MT"/>
              </a:rPr>
              <a:t> </a:t>
            </a:r>
            <a:r>
              <a:rPr sz="1400" dirty="0">
                <a:latin typeface="Arial MT"/>
                <a:cs typeface="Arial MT"/>
              </a:rPr>
              <a:t>to</a:t>
            </a:r>
            <a:r>
              <a:rPr sz="1400" spc="-25" dirty="0">
                <a:latin typeface="Arial MT"/>
                <a:cs typeface="Arial MT"/>
              </a:rPr>
              <a:t> </a:t>
            </a:r>
            <a:r>
              <a:rPr sz="1400" spc="-20" dirty="0">
                <a:latin typeface="Arial MT"/>
                <a:cs typeface="Arial MT"/>
              </a:rPr>
              <a:t>PAWS</a:t>
            </a:r>
            <a:endParaRPr sz="1400">
              <a:latin typeface="Arial MT"/>
              <a:cs typeface="Arial MT"/>
            </a:endParaRPr>
          </a:p>
        </p:txBody>
      </p:sp>
      <p:pic>
        <p:nvPicPr>
          <p:cNvPr id="15" name="object 15"/>
          <p:cNvPicPr/>
          <p:nvPr/>
        </p:nvPicPr>
        <p:blipFill>
          <a:blip r:embed="rId7" cstate="print"/>
          <a:stretch>
            <a:fillRect/>
          </a:stretch>
        </p:blipFill>
        <p:spPr>
          <a:xfrm>
            <a:off x="605790" y="3009138"/>
            <a:ext cx="3669029" cy="3520439"/>
          </a:xfrm>
          <a:prstGeom prst="rect">
            <a:avLst/>
          </a:prstGeom>
        </p:spPr>
      </p:pic>
      <p:pic>
        <p:nvPicPr>
          <p:cNvPr id="16" name="object 16"/>
          <p:cNvPicPr/>
          <p:nvPr/>
        </p:nvPicPr>
        <p:blipFill>
          <a:blip r:embed="rId8" cstate="print"/>
          <a:stretch>
            <a:fillRect/>
          </a:stretch>
        </p:blipFill>
        <p:spPr>
          <a:xfrm>
            <a:off x="7254240" y="5588508"/>
            <a:ext cx="488441" cy="471677"/>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sp>
        <p:nvSpPr>
          <p:cNvPr id="3" name="object 3"/>
          <p:cNvSpPr txBox="1"/>
          <p:nvPr/>
        </p:nvSpPr>
        <p:spPr>
          <a:xfrm>
            <a:off x="9408652" y="6558274"/>
            <a:ext cx="2019300" cy="185420"/>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CD9146"/>
                </a:solidFill>
                <a:latin typeface="Arial MT"/>
                <a:cs typeface="Arial MT"/>
              </a:rPr>
              <a:t>#TCCC-CPP-PPT-</a:t>
            </a:r>
            <a:r>
              <a:rPr sz="1050" dirty="0">
                <a:solidFill>
                  <a:srgbClr val="CD9146"/>
                </a:solidFill>
                <a:latin typeface="Arial MT"/>
                <a:cs typeface="Arial MT"/>
              </a:rPr>
              <a:t>05</a:t>
            </a:r>
            <a:r>
              <a:rPr sz="1050" spc="31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a:t>
            </a:r>
            <a:r>
              <a:rPr sz="1050" spc="-5"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639788" y="6548518"/>
            <a:ext cx="194945" cy="208279"/>
          </a:xfrm>
          <a:prstGeom prst="rect">
            <a:avLst/>
          </a:prstGeom>
        </p:spPr>
        <p:txBody>
          <a:bodyPr vert="horz" wrap="square" lIns="0" tIns="12700" rIns="0" bIns="0" rtlCol="0">
            <a:spAutoFit/>
          </a:bodyPr>
          <a:lstStyle/>
          <a:p>
            <a:pPr marL="12700">
              <a:lnSpc>
                <a:spcPct val="100000"/>
              </a:lnSpc>
              <a:spcBef>
                <a:spcPts val="100"/>
              </a:spcBef>
            </a:pPr>
            <a:r>
              <a:rPr sz="1200" spc="-25" dirty="0">
                <a:latin typeface="Arial MT"/>
                <a:cs typeface="Arial MT"/>
              </a:rPr>
              <a:t>17</a:t>
            </a:r>
            <a:endParaRPr sz="1200">
              <a:latin typeface="Arial MT"/>
              <a:cs typeface="Arial MT"/>
            </a:endParaRPr>
          </a:p>
        </p:txBody>
      </p:sp>
      <p:grpSp>
        <p:nvGrpSpPr>
          <p:cNvPr id="6" name="object 6"/>
          <p:cNvGrpSpPr/>
          <p:nvPr/>
        </p:nvGrpSpPr>
        <p:grpSpPr>
          <a:xfrm>
            <a:off x="5728716" y="1495044"/>
            <a:ext cx="3355340" cy="3801110"/>
            <a:chOff x="5728716" y="1495044"/>
            <a:chExt cx="3355340" cy="3801110"/>
          </a:xfrm>
        </p:grpSpPr>
        <p:pic>
          <p:nvPicPr>
            <p:cNvPr id="7" name="object 7"/>
            <p:cNvPicPr/>
            <p:nvPr/>
          </p:nvPicPr>
          <p:blipFill>
            <a:blip r:embed="rId4" cstate="print"/>
            <a:stretch>
              <a:fillRect/>
            </a:stretch>
          </p:blipFill>
          <p:spPr>
            <a:xfrm>
              <a:off x="5728716" y="1495044"/>
              <a:ext cx="1983485" cy="1983485"/>
            </a:xfrm>
            <a:prstGeom prst="rect">
              <a:avLst/>
            </a:prstGeom>
          </p:spPr>
        </p:pic>
        <p:pic>
          <p:nvPicPr>
            <p:cNvPr id="8" name="object 8"/>
            <p:cNvPicPr/>
            <p:nvPr/>
          </p:nvPicPr>
          <p:blipFill>
            <a:blip r:embed="rId5" cstate="print"/>
            <a:stretch>
              <a:fillRect/>
            </a:stretch>
          </p:blipFill>
          <p:spPr>
            <a:xfrm>
              <a:off x="7185660" y="2350782"/>
              <a:ext cx="1898129" cy="1898128"/>
            </a:xfrm>
            <a:prstGeom prst="rect">
              <a:avLst/>
            </a:prstGeom>
          </p:spPr>
        </p:pic>
        <p:sp>
          <p:nvSpPr>
            <p:cNvPr id="9" name="object 9"/>
            <p:cNvSpPr/>
            <p:nvPr/>
          </p:nvSpPr>
          <p:spPr>
            <a:xfrm>
              <a:off x="7027925" y="4248911"/>
              <a:ext cx="1047115" cy="1047115"/>
            </a:xfrm>
            <a:custGeom>
              <a:avLst/>
              <a:gdLst/>
              <a:ahLst/>
              <a:cxnLst/>
              <a:rect l="l" t="t" r="r" b="b"/>
              <a:pathLst>
                <a:path w="1047115"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4"/>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8"/>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4"/>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E7E7E"/>
            </a:solidFill>
          </p:spPr>
          <p:txBody>
            <a:bodyPr wrap="square" lIns="0" tIns="0" rIns="0" bIns="0" rtlCol="0"/>
            <a:lstStyle/>
            <a:p>
              <a:endParaRPr/>
            </a:p>
          </p:txBody>
        </p:sp>
      </p:grpSp>
      <p:sp>
        <p:nvSpPr>
          <p:cNvPr id="10" name="object 10"/>
          <p:cNvSpPr txBox="1">
            <a:spLocks noGrp="1"/>
          </p:cNvSpPr>
          <p:nvPr>
            <p:ph type="title"/>
          </p:nvPr>
        </p:nvSpPr>
        <p:spPr>
          <a:xfrm>
            <a:off x="1066927" y="810559"/>
            <a:ext cx="1005903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000000"/>
                </a:solidFill>
              </a:rPr>
              <a:t>COMPLETE</a:t>
            </a:r>
            <a:r>
              <a:rPr spc="-50" dirty="0">
                <a:solidFill>
                  <a:srgbClr val="000000"/>
                </a:solidFill>
              </a:rPr>
              <a:t> </a:t>
            </a:r>
            <a:r>
              <a:rPr dirty="0">
                <a:solidFill>
                  <a:srgbClr val="000000"/>
                </a:solidFill>
              </a:rPr>
              <a:t>THE</a:t>
            </a:r>
            <a:r>
              <a:rPr spc="-45" dirty="0">
                <a:solidFill>
                  <a:srgbClr val="000000"/>
                </a:solidFill>
              </a:rPr>
              <a:t> </a:t>
            </a:r>
            <a:r>
              <a:rPr dirty="0">
                <a:solidFill>
                  <a:srgbClr val="000000"/>
                </a:solidFill>
              </a:rPr>
              <a:t>TTA</a:t>
            </a:r>
            <a:r>
              <a:rPr spc="-60" dirty="0">
                <a:solidFill>
                  <a:srgbClr val="000000"/>
                </a:solidFill>
              </a:rPr>
              <a:t> </a:t>
            </a:r>
            <a:r>
              <a:rPr dirty="0">
                <a:solidFill>
                  <a:srgbClr val="000000"/>
                </a:solidFill>
              </a:rPr>
              <a:t>BY</a:t>
            </a:r>
            <a:r>
              <a:rPr spc="-45" dirty="0">
                <a:solidFill>
                  <a:srgbClr val="000000"/>
                </a:solidFill>
              </a:rPr>
              <a:t> </a:t>
            </a:r>
            <a:r>
              <a:rPr dirty="0">
                <a:solidFill>
                  <a:srgbClr val="000000"/>
                </a:solidFill>
              </a:rPr>
              <a:t>ADDRESSING</a:t>
            </a:r>
            <a:r>
              <a:rPr spc="-70" dirty="0">
                <a:solidFill>
                  <a:srgbClr val="000000"/>
                </a:solidFill>
              </a:rPr>
              <a:t> </a:t>
            </a:r>
            <a:r>
              <a:rPr spc="-20" dirty="0">
                <a:solidFill>
                  <a:srgbClr val="BB8542"/>
                </a:solidFill>
              </a:rPr>
              <a:t>PAWS</a:t>
            </a:r>
          </a:p>
        </p:txBody>
      </p:sp>
      <p:pic>
        <p:nvPicPr>
          <p:cNvPr id="11" name="object 11"/>
          <p:cNvPicPr/>
          <p:nvPr/>
        </p:nvPicPr>
        <p:blipFill>
          <a:blip r:embed="rId6" cstate="print"/>
          <a:stretch>
            <a:fillRect/>
          </a:stretch>
        </p:blipFill>
        <p:spPr>
          <a:xfrm>
            <a:off x="3790188" y="1495044"/>
            <a:ext cx="1578101" cy="2606801"/>
          </a:xfrm>
          <a:prstGeom prst="rect">
            <a:avLst/>
          </a:prstGeom>
        </p:spPr>
      </p:pic>
      <p:pic>
        <p:nvPicPr>
          <p:cNvPr id="12" name="object 12"/>
          <p:cNvPicPr/>
          <p:nvPr/>
        </p:nvPicPr>
        <p:blipFill>
          <a:blip r:embed="rId7" cstate="print"/>
          <a:stretch>
            <a:fillRect/>
          </a:stretch>
        </p:blipFill>
        <p:spPr>
          <a:xfrm>
            <a:off x="192023" y="1725167"/>
            <a:ext cx="3166109" cy="3047237"/>
          </a:xfrm>
          <a:prstGeom prst="rect">
            <a:avLst/>
          </a:prstGeom>
        </p:spPr>
      </p:pic>
      <p:sp>
        <p:nvSpPr>
          <p:cNvPr id="13" name="object 13"/>
          <p:cNvSpPr/>
          <p:nvPr/>
        </p:nvSpPr>
        <p:spPr>
          <a:xfrm>
            <a:off x="4088129" y="4248911"/>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4"/>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8"/>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4"/>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E7E7E"/>
          </a:solidFill>
        </p:spPr>
        <p:txBody>
          <a:bodyPr wrap="square" lIns="0" tIns="0" rIns="0" bIns="0" rtlCol="0"/>
          <a:lstStyle/>
          <a:p>
            <a:endParaRPr/>
          </a:p>
        </p:txBody>
      </p:sp>
      <p:sp>
        <p:nvSpPr>
          <p:cNvPr id="14" name="object 14"/>
          <p:cNvSpPr txBox="1"/>
          <p:nvPr/>
        </p:nvSpPr>
        <p:spPr>
          <a:xfrm>
            <a:off x="3331564" y="4326202"/>
            <a:ext cx="2516505" cy="1609725"/>
          </a:xfrm>
          <a:prstGeom prst="rect">
            <a:avLst/>
          </a:prstGeom>
        </p:spPr>
        <p:txBody>
          <a:bodyPr vert="horz" wrap="square" lIns="0" tIns="12700" rIns="0" bIns="0" rtlCol="0">
            <a:spAutoFit/>
          </a:bodyPr>
          <a:lstStyle/>
          <a:p>
            <a:pPr marL="44450" algn="ctr">
              <a:lnSpc>
                <a:spcPct val="100000"/>
              </a:lnSpc>
              <a:spcBef>
                <a:spcPts val="100"/>
              </a:spcBef>
            </a:pPr>
            <a:r>
              <a:rPr sz="5200" spc="-50" dirty="0">
                <a:solidFill>
                  <a:srgbClr val="FFFFFF"/>
                </a:solidFill>
                <a:latin typeface="Arial Black"/>
                <a:cs typeface="Arial Black"/>
              </a:rPr>
              <a:t>A</a:t>
            </a:r>
            <a:endParaRPr sz="5200">
              <a:latin typeface="Arial Black"/>
              <a:cs typeface="Arial Black"/>
            </a:endParaRPr>
          </a:p>
          <a:p>
            <a:pPr marL="12700" marR="5080" algn="ctr">
              <a:lnSpc>
                <a:spcPct val="100000"/>
              </a:lnSpc>
              <a:spcBef>
                <a:spcPts val="1915"/>
              </a:spcBef>
            </a:pPr>
            <a:r>
              <a:rPr sz="1800" dirty="0">
                <a:latin typeface="Arial MT"/>
                <a:cs typeface="Arial MT"/>
              </a:rPr>
              <a:t>Administer</a:t>
            </a:r>
            <a:r>
              <a:rPr sz="1800" spc="-35" dirty="0">
                <a:latin typeface="Arial MT"/>
                <a:cs typeface="Arial MT"/>
              </a:rPr>
              <a:t> </a:t>
            </a:r>
            <a:r>
              <a:rPr sz="1800" dirty="0">
                <a:latin typeface="Arial MT"/>
                <a:cs typeface="Arial MT"/>
              </a:rPr>
              <a:t>antibiotics</a:t>
            </a:r>
            <a:r>
              <a:rPr sz="1800" spc="-35" dirty="0">
                <a:latin typeface="Arial MT"/>
                <a:cs typeface="Arial MT"/>
              </a:rPr>
              <a:t> </a:t>
            </a:r>
            <a:r>
              <a:rPr sz="1800" spc="-25" dirty="0">
                <a:latin typeface="Arial MT"/>
                <a:cs typeface="Arial MT"/>
              </a:rPr>
              <a:t>for </a:t>
            </a:r>
            <a:r>
              <a:rPr sz="1800" dirty="0">
                <a:latin typeface="Arial MT"/>
                <a:cs typeface="Arial MT"/>
              </a:rPr>
              <a:t>all</a:t>
            </a:r>
            <a:r>
              <a:rPr sz="1800" spc="-10" dirty="0">
                <a:latin typeface="Arial MT"/>
                <a:cs typeface="Arial MT"/>
              </a:rPr>
              <a:t> </a:t>
            </a:r>
            <a:r>
              <a:rPr sz="1800" dirty="0">
                <a:latin typeface="Arial MT"/>
                <a:cs typeface="Arial MT"/>
              </a:rPr>
              <a:t>open</a:t>
            </a:r>
            <a:r>
              <a:rPr sz="1800" spc="-10" dirty="0">
                <a:latin typeface="Arial MT"/>
                <a:cs typeface="Arial MT"/>
              </a:rPr>
              <a:t> </a:t>
            </a:r>
            <a:r>
              <a:rPr sz="1800" dirty="0">
                <a:latin typeface="Arial MT"/>
                <a:cs typeface="Arial MT"/>
              </a:rPr>
              <a:t>combat</a:t>
            </a:r>
            <a:r>
              <a:rPr sz="1800" spc="-5" dirty="0">
                <a:latin typeface="Arial MT"/>
                <a:cs typeface="Arial MT"/>
              </a:rPr>
              <a:t> </a:t>
            </a:r>
            <a:r>
              <a:rPr sz="1800" spc="-10" dirty="0">
                <a:latin typeface="Arial MT"/>
                <a:cs typeface="Arial MT"/>
              </a:rPr>
              <a:t>wounds</a:t>
            </a:r>
            <a:endParaRPr sz="1800">
              <a:latin typeface="Arial MT"/>
              <a:cs typeface="Arial MT"/>
            </a:endParaRPr>
          </a:p>
        </p:txBody>
      </p:sp>
      <p:sp>
        <p:nvSpPr>
          <p:cNvPr id="15" name="object 15"/>
          <p:cNvSpPr/>
          <p:nvPr/>
        </p:nvSpPr>
        <p:spPr>
          <a:xfrm>
            <a:off x="9966959" y="4248911"/>
            <a:ext cx="1047115" cy="1047115"/>
          </a:xfrm>
          <a:custGeom>
            <a:avLst/>
            <a:gdLst/>
            <a:ahLst/>
            <a:cxnLst/>
            <a:rect l="l" t="t" r="r" b="b"/>
            <a:pathLst>
              <a:path w="1047115"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4"/>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8"/>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4"/>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E7E7E"/>
          </a:solidFill>
        </p:spPr>
        <p:txBody>
          <a:bodyPr wrap="square" lIns="0" tIns="0" rIns="0" bIns="0" rtlCol="0"/>
          <a:lstStyle/>
          <a:p>
            <a:endParaRPr/>
          </a:p>
        </p:txBody>
      </p:sp>
      <p:sp>
        <p:nvSpPr>
          <p:cNvPr id="16" name="object 16"/>
          <p:cNvSpPr txBox="1"/>
          <p:nvPr/>
        </p:nvSpPr>
        <p:spPr>
          <a:xfrm>
            <a:off x="9177552" y="4326202"/>
            <a:ext cx="2797175" cy="1884045"/>
          </a:xfrm>
          <a:prstGeom prst="rect">
            <a:avLst/>
          </a:prstGeom>
        </p:spPr>
        <p:txBody>
          <a:bodyPr vert="horz" wrap="square" lIns="0" tIns="12700" rIns="0" bIns="0" rtlCol="0">
            <a:spAutoFit/>
          </a:bodyPr>
          <a:lstStyle/>
          <a:p>
            <a:pPr marR="163195" algn="ctr">
              <a:lnSpc>
                <a:spcPct val="100000"/>
              </a:lnSpc>
              <a:spcBef>
                <a:spcPts val="100"/>
              </a:spcBef>
            </a:pPr>
            <a:r>
              <a:rPr sz="5200" spc="-50" dirty="0">
                <a:solidFill>
                  <a:srgbClr val="FFFFFF"/>
                </a:solidFill>
                <a:latin typeface="Arial Black"/>
                <a:cs typeface="Arial Black"/>
              </a:rPr>
              <a:t>S</a:t>
            </a:r>
            <a:endParaRPr sz="5200">
              <a:latin typeface="Arial Black"/>
              <a:cs typeface="Arial Black"/>
            </a:endParaRPr>
          </a:p>
          <a:p>
            <a:pPr marL="12700">
              <a:lnSpc>
                <a:spcPct val="100000"/>
              </a:lnSpc>
              <a:spcBef>
                <a:spcPts val="1915"/>
              </a:spcBef>
            </a:pPr>
            <a:r>
              <a:rPr sz="1800" dirty="0">
                <a:latin typeface="Arial MT"/>
                <a:cs typeface="Arial MT"/>
              </a:rPr>
              <a:t>Splint</a:t>
            </a:r>
            <a:r>
              <a:rPr sz="1800" spc="-20" dirty="0">
                <a:latin typeface="Arial MT"/>
                <a:cs typeface="Arial MT"/>
              </a:rPr>
              <a:t> </a:t>
            </a:r>
            <a:r>
              <a:rPr sz="1800" dirty="0">
                <a:latin typeface="Arial MT"/>
                <a:cs typeface="Arial MT"/>
              </a:rPr>
              <a:t>and</a:t>
            </a:r>
            <a:r>
              <a:rPr sz="1800" spc="-5" dirty="0">
                <a:latin typeface="Arial MT"/>
                <a:cs typeface="Arial MT"/>
              </a:rPr>
              <a:t> </a:t>
            </a:r>
            <a:r>
              <a:rPr sz="1800" spc="-10" dirty="0">
                <a:latin typeface="Arial MT"/>
                <a:cs typeface="Arial MT"/>
              </a:rPr>
              <a:t>secure</a:t>
            </a:r>
            <a:endParaRPr sz="1800">
              <a:latin typeface="Arial MT"/>
              <a:cs typeface="Arial MT"/>
            </a:endParaRPr>
          </a:p>
          <a:p>
            <a:pPr marL="12700" marR="5080">
              <a:lnSpc>
                <a:spcPct val="100000"/>
              </a:lnSpc>
            </a:pPr>
            <a:r>
              <a:rPr sz="1800" dirty="0">
                <a:latin typeface="Arial MT"/>
                <a:cs typeface="Arial MT"/>
              </a:rPr>
              <a:t>fractures</a:t>
            </a:r>
            <a:r>
              <a:rPr sz="1800" spc="-20" dirty="0">
                <a:latin typeface="Arial MT"/>
                <a:cs typeface="Arial MT"/>
              </a:rPr>
              <a:t> </a:t>
            </a:r>
            <a:r>
              <a:rPr sz="1800" dirty="0">
                <a:latin typeface="Arial MT"/>
                <a:cs typeface="Arial MT"/>
              </a:rPr>
              <a:t>before</a:t>
            </a:r>
            <a:r>
              <a:rPr sz="1800" spc="-20" dirty="0">
                <a:latin typeface="Arial MT"/>
                <a:cs typeface="Arial MT"/>
              </a:rPr>
              <a:t> </a:t>
            </a:r>
            <a:r>
              <a:rPr sz="1800" spc="-10" dirty="0">
                <a:latin typeface="Arial MT"/>
                <a:cs typeface="Arial MT"/>
              </a:rPr>
              <a:t>evacuation </a:t>
            </a:r>
            <a:r>
              <a:rPr sz="1800" dirty="0">
                <a:latin typeface="Arial MT"/>
                <a:cs typeface="Arial MT"/>
              </a:rPr>
              <a:t>(if</a:t>
            </a:r>
            <a:r>
              <a:rPr sz="1800" spc="-20" dirty="0">
                <a:latin typeface="Arial MT"/>
                <a:cs typeface="Arial MT"/>
              </a:rPr>
              <a:t> </a:t>
            </a:r>
            <a:r>
              <a:rPr sz="1800" dirty="0">
                <a:latin typeface="Arial MT"/>
                <a:cs typeface="Arial MT"/>
              </a:rPr>
              <a:t>time</a:t>
            </a:r>
            <a:r>
              <a:rPr sz="1800" spc="-15" dirty="0">
                <a:latin typeface="Arial MT"/>
                <a:cs typeface="Arial MT"/>
              </a:rPr>
              <a:t> </a:t>
            </a:r>
            <a:r>
              <a:rPr sz="1800" spc="-10" dirty="0">
                <a:latin typeface="Arial MT"/>
                <a:cs typeface="Arial MT"/>
              </a:rPr>
              <a:t>permits)</a:t>
            </a:r>
            <a:endParaRPr sz="1800">
              <a:latin typeface="Arial MT"/>
              <a:cs typeface="Arial MT"/>
            </a:endParaRPr>
          </a:p>
        </p:txBody>
      </p:sp>
      <p:sp>
        <p:nvSpPr>
          <p:cNvPr id="17" name="object 17"/>
          <p:cNvSpPr/>
          <p:nvPr/>
        </p:nvSpPr>
        <p:spPr>
          <a:xfrm>
            <a:off x="1211580" y="4248911"/>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4"/>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8"/>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4"/>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E7E7E"/>
          </a:solidFill>
        </p:spPr>
        <p:txBody>
          <a:bodyPr wrap="square" lIns="0" tIns="0" rIns="0" bIns="0" rtlCol="0"/>
          <a:lstStyle/>
          <a:p>
            <a:endParaRPr/>
          </a:p>
        </p:txBody>
      </p:sp>
      <p:sp>
        <p:nvSpPr>
          <p:cNvPr id="18" name="object 18"/>
          <p:cNvSpPr txBox="1"/>
          <p:nvPr/>
        </p:nvSpPr>
        <p:spPr>
          <a:xfrm>
            <a:off x="407084" y="4326202"/>
            <a:ext cx="2682875" cy="1884045"/>
          </a:xfrm>
          <a:prstGeom prst="rect">
            <a:avLst/>
          </a:prstGeom>
        </p:spPr>
        <p:txBody>
          <a:bodyPr vert="horz" wrap="square" lIns="0" tIns="12700" rIns="0" bIns="0" rtlCol="0">
            <a:spAutoFit/>
          </a:bodyPr>
          <a:lstStyle/>
          <a:p>
            <a:pPr marR="19050" algn="ctr">
              <a:lnSpc>
                <a:spcPct val="100000"/>
              </a:lnSpc>
              <a:spcBef>
                <a:spcPts val="100"/>
              </a:spcBef>
            </a:pPr>
            <a:r>
              <a:rPr sz="5200" spc="-50" dirty="0">
                <a:solidFill>
                  <a:srgbClr val="FFFFFF"/>
                </a:solidFill>
                <a:latin typeface="Arial Black"/>
                <a:cs typeface="Arial Black"/>
              </a:rPr>
              <a:t>P</a:t>
            </a:r>
            <a:endParaRPr sz="5200">
              <a:latin typeface="Arial Black"/>
              <a:cs typeface="Arial Black"/>
            </a:endParaRPr>
          </a:p>
          <a:p>
            <a:pPr marL="12700" marR="5080">
              <a:lnSpc>
                <a:spcPct val="100000"/>
              </a:lnSpc>
              <a:spcBef>
                <a:spcPts val="1915"/>
              </a:spcBef>
            </a:pPr>
            <a:r>
              <a:rPr sz="1800" dirty="0">
                <a:latin typeface="Arial MT"/>
                <a:cs typeface="Arial MT"/>
              </a:rPr>
              <a:t>Assess</a:t>
            </a:r>
            <a:r>
              <a:rPr sz="1800" spc="-10" dirty="0">
                <a:latin typeface="Arial MT"/>
                <a:cs typeface="Arial MT"/>
              </a:rPr>
              <a:t> </a:t>
            </a:r>
            <a:r>
              <a:rPr sz="1800" dirty="0">
                <a:latin typeface="Arial MT"/>
                <a:cs typeface="Arial MT"/>
              </a:rPr>
              <a:t>for</a:t>
            </a:r>
            <a:r>
              <a:rPr sz="1800" spc="-10" dirty="0">
                <a:latin typeface="Arial MT"/>
                <a:cs typeface="Arial MT"/>
              </a:rPr>
              <a:t> </a:t>
            </a:r>
            <a:r>
              <a:rPr sz="1800" dirty="0">
                <a:latin typeface="Arial MT"/>
                <a:cs typeface="Arial MT"/>
              </a:rPr>
              <a:t>pain</a:t>
            </a:r>
            <a:r>
              <a:rPr sz="1800" spc="-10" dirty="0">
                <a:latin typeface="Arial MT"/>
                <a:cs typeface="Arial MT"/>
              </a:rPr>
              <a:t> </a:t>
            </a:r>
            <a:r>
              <a:rPr sz="1800" spc="-25" dirty="0">
                <a:latin typeface="Arial MT"/>
                <a:cs typeface="Arial MT"/>
              </a:rPr>
              <a:t>and </a:t>
            </a:r>
            <a:r>
              <a:rPr sz="1800" dirty="0">
                <a:latin typeface="Arial MT"/>
                <a:cs typeface="Arial MT"/>
              </a:rPr>
              <a:t>administer</a:t>
            </a:r>
            <a:r>
              <a:rPr sz="1800" spc="-15" dirty="0">
                <a:latin typeface="Arial MT"/>
                <a:cs typeface="Arial MT"/>
              </a:rPr>
              <a:t> </a:t>
            </a:r>
            <a:r>
              <a:rPr sz="1800" dirty="0">
                <a:latin typeface="Arial MT"/>
                <a:cs typeface="Arial MT"/>
              </a:rPr>
              <a:t>the</a:t>
            </a:r>
            <a:r>
              <a:rPr sz="1800" spc="-10" dirty="0">
                <a:latin typeface="Arial MT"/>
                <a:cs typeface="Arial MT"/>
              </a:rPr>
              <a:t> appropriate </a:t>
            </a:r>
            <a:r>
              <a:rPr sz="1800" dirty="0">
                <a:latin typeface="Arial MT"/>
                <a:cs typeface="Arial MT"/>
              </a:rPr>
              <a:t>pain</a:t>
            </a:r>
            <a:r>
              <a:rPr sz="1800" spc="-20" dirty="0">
                <a:latin typeface="Arial MT"/>
                <a:cs typeface="Arial MT"/>
              </a:rPr>
              <a:t> </a:t>
            </a:r>
            <a:r>
              <a:rPr sz="1800" dirty="0">
                <a:latin typeface="Arial MT"/>
                <a:cs typeface="Arial MT"/>
              </a:rPr>
              <a:t>control</a:t>
            </a:r>
            <a:r>
              <a:rPr sz="1800" spc="-15" dirty="0">
                <a:latin typeface="Arial MT"/>
                <a:cs typeface="Arial MT"/>
              </a:rPr>
              <a:t> </a:t>
            </a:r>
            <a:r>
              <a:rPr sz="1800" spc="-10" dirty="0">
                <a:latin typeface="Arial MT"/>
                <a:cs typeface="Arial MT"/>
              </a:rPr>
              <a:t>medications</a:t>
            </a:r>
            <a:endParaRPr sz="1800">
              <a:latin typeface="Arial MT"/>
              <a:cs typeface="Arial MT"/>
            </a:endParaRPr>
          </a:p>
        </p:txBody>
      </p:sp>
      <p:sp>
        <p:nvSpPr>
          <p:cNvPr id="19" name="object 19"/>
          <p:cNvSpPr txBox="1"/>
          <p:nvPr/>
        </p:nvSpPr>
        <p:spPr>
          <a:xfrm>
            <a:off x="6369201" y="4326202"/>
            <a:ext cx="2542540" cy="2432685"/>
          </a:xfrm>
          <a:prstGeom prst="rect">
            <a:avLst/>
          </a:prstGeom>
        </p:spPr>
        <p:txBody>
          <a:bodyPr vert="horz" wrap="square" lIns="0" tIns="12700" rIns="0" bIns="0" rtlCol="0">
            <a:spAutoFit/>
          </a:bodyPr>
          <a:lstStyle/>
          <a:p>
            <a:pPr marR="170180" algn="ctr">
              <a:lnSpc>
                <a:spcPct val="100000"/>
              </a:lnSpc>
              <a:spcBef>
                <a:spcPts val="100"/>
              </a:spcBef>
            </a:pPr>
            <a:r>
              <a:rPr sz="5200" spc="-50" dirty="0">
                <a:solidFill>
                  <a:srgbClr val="FFFFFF"/>
                </a:solidFill>
                <a:latin typeface="Arial Black"/>
                <a:cs typeface="Arial Black"/>
              </a:rPr>
              <a:t>W</a:t>
            </a:r>
            <a:endParaRPr sz="5200">
              <a:latin typeface="Arial Black"/>
              <a:cs typeface="Arial Black"/>
            </a:endParaRPr>
          </a:p>
          <a:p>
            <a:pPr marL="12700" marR="5080">
              <a:lnSpc>
                <a:spcPct val="100000"/>
              </a:lnSpc>
              <a:spcBef>
                <a:spcPts val="1915"/>
              </a:spcBef>
            </a:pPr>
            <a:r>
              <a:rPr sz="1800" dirty="0">
                <a:latin typeface="Arial MT"/>
                <a:cs typeface="Arial MT"/>
              </a:rPr>
              <a:t>Address</a:t>
            </a:r>
            <a:r>
              <a:rPr sz="1800" spc="-15" dirty="0">
                <a:latin typeface="Arial MT"/>
                <a:cs typeface="Arial MT"/>
              </a:rPr>
              <a:t> </a:t>
            </a:r>
            <a:r>
              <a:rPr sz="1800" spc="-10" dirty="0">
                <a:latin typeface="Arial MT"/>
                <a:cs typeface="Arial MT"/>
              </a:rPr>
              <a:t>additional </a:t>
            </a:r>
            <a:r>
              <a:rPr sz="1800" dirty="0">
                <a:latin typeface="Arial MT"/>
                <a:cs typeface="Arial MT"/>
              </a:rPr>
              <a:t>wounds</a:t>
            </a:r>
            <a:r>
              <a:rPr sz="1800" spc="-20" dirty="0">
                <a:latin typeface="Arial MT"/>
                <a:cs typeface="Arial MT"/>
              </a:rPr>
              <a:t> </a:t>
            </a:r>
            <a:r>
              <a:rPr sz="1800" spc="-10" dirty="0">
                <a:latin typeface="Arial MT"/>
                <a:cs typeface="Arial MT"/>
              </a:rPr>
              <a:t>(abdominal </a:t>
            </a:r>
            <a:r>
              <a:rPr sz="1800" dirty="0">
                <a:latin typeface="Arial MT"/>
                <a:cs typeface="Arial MT"/>
              </a:rPr>
              <a:t>injuries,</a:t>
            </a:r>
            <a:r>
              <a:rPr sz="1800" spc="-25" dirty="0">
                <a:latin typeface="Arial MT"/>
                <a:cs typeface="Arial MT"/>
              </a:rPr>
              <a:t> </a:t>
            </a:r>
            <a:r>
              <a:rPr sz="1800" dirty="0">
                <a:latin typeface="Arial MT"/>
                <a:cs typeface="Arial MT"/>
              </a:rPr>
              <a:t>impaled</a:t>
            </a:r>
            <a:r>
              <a:rPr sz="1800" spc="-25" dirty="0">
                <a:latin typeface="Arial MT"/>
                <a:cs typeface="Arial MT"/>
              </a:rPr>
              <a:t> </a:t>
            </a:r>
            <a:r>
              <a:rPr sz="1800" spc="-10" dirty="0">
                <a:latin typeface="Arial MT"/>
                <a:cs typeface="Arial MT"/>
              </a:rPr>
              <a:t>objects, </a:t>
            </a:r>
            <a:r>
              <a:rPr sz="1800" dirty="0">
                <a:latin typeface="Arial MT"/>
                <a:cs typeface="Arial MT"/>
              </a:rPr>
              <a:t>burns,</a:t>
            </a:r>
            <a:r>
              <a:rPr sz="1800" spc="-15" dirty="0">
                <a:latin typeface="Arial MT"/>
                <a:cs typeface="Arial MT"/>
              </a:rPr>
              <a:t> </a:t>
            </a:r>
            <a:r>
              <a:rPr sz="1800" dirty="0">
                <a:latin typeface="Arial MT"/>
                <a:cs typeface="Arial MT"/>
              </a:rPr>
              <a:t>minor</a:t>
            </a:r>
            <a:r>
              <a:rPr sz="1800" spc="-15" dirty="0">
                <a:latin typeface="Arial MT"/>
                <a:cs typeface="Arial MT"/>
              </a:rPr>
              <a:t> </a:t>
            </a:r>
            <a:r>
              <a:rPr sz="1800" spc="-10" dirty="0">
                <a:latin typeface="Arial MT"/>
                <a:cs typeface="Arial MT"/>
              </a:rPr>
              <a:t>lacerations, </a:t>
            </a:r>
            <a:r>
              <a:rPr sz="1800" dirty="0">
                <a:latin typeface="Arial MT"/>
                <a:cs typeface="Arial MT"/>
              </a:rPr>
              <a:t>etc.)</a:t>
            </a:r>
            <a:r>
              <a:rPr sz="1800" spc="-5" dirty="0">
                <a:latin typeface="Arial MT"/>
                <a:cs typeface="Arial MT"/>
              </a:rPr>
              <a:t> </a:t>
            </a:r>
            <a:r>
              <a:rPr sz="1800" dirty="0">
                <a:latin typeface="Arial MT"/>
                <a:cs typeface="Arial MT"/>
              </a:rPr>
              <a:t>as</a:t>
            </a:r>
            <a:r>
              <a:rPr sz="1800" spc="-10" dirty="0">
                <a:latin typeface="Arial MT"/>
                <a:cs typeface="Arial MT"/>
              </a:rPr>
              <a:t> </a:t>
            </a:r>
            <a:r>
              <a:rPr sz="1800" dirty="0">
                <a:latin typeface="Arial MT"/>
                <a:cs typeface="Arial MT"/>
              </a:rPr>
              <a:t>soon</a:t>
            </a:r>
            <a:r>
              <a:rPr sz="1800" spc="-15" dirty="0">
                <a:latin typeface="Arial MT"/>
                <a:cs typeface="Arial MT"/>
              </a:rPr>
              <a:t> </a:t>
            </a:r>
            <a:r>
              <a:rPr sz="1800" dirty="0">
                <a:latin typeface="Arial MT"/>
                <a:cs typeface="Arial MT"/>
              </a:rPr>
              <a:t>as</a:t>
            </a:r>
            <a:r>
              <a:rPr sz="1800" spc="-10" dirty="0">
                <a:latin typeface="Arial MT"/>
                <a:cs typeface="Arial MT"/>
              </a:rPr>
              <a:t> possible</a:t>
            </a:r>
            <a:endParaRPr sz="1800">
              <a:latin typeface="Arial MT"/>
              <a:cs typeface="Arial MT"/>
            </a:endParaRPr>
          </a:p>
        </p:txBody>
      </p:sp>
      <p:pic>
        <p:nvPicPr>
          <p:cNvPr id="20" name="object 20"/>
          <p:cNvPicPr/>
          <p:nvPr/>
        </p:nvPicPr>
        <p:blipFill>
          <a:blip r:embed="rId8" cstate="print"/>
          <a:stretch>
            <a:fillRect/>
          </a:stretch>
        </p:blipFill>
        <p:spPr>
          <a:xfrm>
            <a:off x="9306306" y="2012442"/>
            <a:ext cx="2321813" cy="214273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957072" y="1869948"/>
            <a:ext cx="4505705" cy="2919983"/>
          </a:xfrm>
          <a:prstGeom prst="rect">
            <a:avLst/>
          </a:prstGeom>
        </p:spPr>
      </p:pic>
      <p:sp>
        <p:nvSpPr>
          <p:cNvPr id="5" name="object 5"/>
          <p:cNvSpPr txBox="1"/>
          <p:nvPr/>
        </p:nvSpPr>
        <p:spPr>
          <a:xfrm>
            <a:off x="1035635" y="4902167"/>
            <a:ext cx="4558030" cy="1395730"/>
          </a:xfrm>
          <a:prstGeom prst="rect">
            <a:avLst/>
          </a:prstGeom>
        </p:spPr>
        <p:txBody>
          <a:bodyPr vert="horz" wrap="square" lIns="0" tIns="147320" rIns="0" bIns="0" rtlCol="0">
            <a:spAutoFit/>
          </a:bodyPr>
          <a:lstStyle/>
          <a:p>
            <a:pPr marL="12700">
              <a:lnSpc>
                <a:spcPct val="100000"/>
              </a:lnSpc>
              <a:spcBef>
                <a:spcPts val="1160"/>
              </a:spcBef>
            </a:pPr>
            <a:r>
              <a:rPr sz="2400" b="1" spc="-10" dirty="0">
                <a:solidFill>
                  <a:srgbClr val="BB8542"/>
                </a:solidFill>
                <a:latin typeface="Arial"/>
                <a:cs typeface="Arial"/>
              </a:rPr>
              <a:t>COMMUNICATE</a:t>
            </a:r>
            <a:endParaRPr sz="2400">
              <a:latin typeface="Arial"/>
              <a:cs typeface="Arial"/>
            </a:endParaRPr>
          </a:p>
          <a:p>
            <a:pPr marL="12700" marR="5080">
              <a:lnSpc>
                <a:spcPts val="1939"/>
              </a:lnSpc>
              <a:spcBef>
                <a:spcPts val="1050"/>
              </a:spcBef>
            </a:pPr>
            <a:r>
              <a:rPr sz="1800" dirty="0">
                <a:latin typeface="Arial MT"/>
                <a:cs typeface="Arial MT"/>
              </a:rPr>
              <a:t>with</a:t>
            </a:r>
            <a:r>
              <a:rPr sz="1800" spc="-25" dirty="0">
                <a:latin typeface="Arial MT"/>
                <a:cs typeface="Arial MT"/>
              </a:rPr>
              <a:t> </a:t>
            </a:r>
            <a:r>
              <a:rPr sz="1800" dirty="0">
                <a:latin typeface="Arial MT"/>
                <a:cs typeface="Arial MT"/>
              </a:rPr>
              <a:t>tactical</a:t>
            </a:r>
            <a:r>
              <a:rPr sz="1800" spc="-25" dirty="0">
                <a:latin typeface="Arial MT"/>
                <a:cs typeface="Arial MT"/>
              </a:rPr>
              <a:t> </a:t>
            </a:r>
            <a:r>
              <a:rPr sz="1800" dirty="0">
                <a:latin typeface="Arial MT"/>
                <a:cs typeface="Arial MT"/>
              </a:rPr>
              <a:t>leadership</a:t>
            </a:r>
            <a:r>
              <a:rPr sz="1800" spc="-35" dirty="0">
                <a:latin typeface="Arial MT"/>
                <a:cs typeface="Arial MT"/>
              </a:rPr>
              <a:t> </a:t>
            </a:r>
            <a:r>
              <a:rPr sz="1800" b="1" dirty="0">
                <a:latin typeface="Arial"/>
                <a:cs typeface="Arial"/>
              </a:rPr>
              <a:t>as</a:t>
            </a:r>
            <a:r>
              <a:rPr sz="1800" b="1" spc="-20" dirty="0">
                <a:latin typeface="Arial"/>
                <a:cs typeface="Arial"/>
              </a:rPr>
              <a:t> </a:t>
            </a:r>
            <a:r>
              <a:rPr sz="1800" b="1" dirty="0">
                <a:latin typeface="Arial"/>
                <a:cs typeface="Arial"/>
              </a:rPr>
              <a:t>soon</a:t>
            </a:r>
            <a:r>
              <a:rPr sz="1800" b="1" spc="-15" dirty="0">
                <a:latin typeface="Arial"/>
                <a:cs typeface="Arial"/>
              </a:rPr>
              <a:t> </a:t>
            </a:r>
            <a:r>
              <a:rPr sz="1800" b="1" dirty="0">
                <a:latin typeface="Arial"/>
                <a:cs typeface="Arial"/>
              </a:rPr>
              <a:t>as</a:t>
            </a:r>
            <a:r>
              <a:rPr sz="1800" b="1" spc="-25" dirty="0">
                <a:latin typeface="Arial"/>
                <a:cs typeface="Arial"/>
              </a:rPr>
              <a:t> </a:t>
            </a:r>
            <a:r>
              <a:rPr sz="1800" b="1" spc="-10" dirty="0">
                <a:latin typeface="Arial"/>
                <a:cs typeface="Arial"/>
              </a:rPr>
              <a:t>possible </a:t>
            </a:r>
            <a:r>
              <a:rPr sz="1800" dirty="0">
                <a:latin typeface="Arial MT"/>
                <a:cs typeface="Arial MT"/>
              </a:rPr>
              <a:t>with</a:t>
            </a:r>
            <a:r>
              <a:rPr sz="1800" spc="-20" dirty="0">
                <a:latin typeface="Arial MT"/>
                <a:cs typeface="Arial MT"/>
              </a:rPr>
              <a:t> </a:t>
            </a:r>
            <a:r>
              <a:rPr sz="1800" dirty="0">
                <a:latin typeface="Arial MT"/>
                <a:cs typeface="Arial MT"/>
              </a:rPr>
              <a:t>status</a:t>
            </a:r>
            <a:r>
              <a:rPr sz="1800" spc="-15" dirty="0">
                <a:latin typeface="Arial MT"/>
                <a:cs typeface="Arial MT"/>
              </a:rPr>
              <a:t> </a:t>
            </a:r>
            <a:r>
              <a:rPr sz="1800" dirty="0">
                <a:latin typeface="Arial MT"/>
                <a:cs typeface="Arial MT"/>
              </a:rPr>
              <a:t>and</a:t>
            </a:r>
            <a:r>
              <a:rPr sz="1800" spc="-25" dirty="0">
                <a:latin typeface="Arial MT"/>
                <a:cs typeface="Arial MT"/>
              </a:rPr>
              <a:t> </a:t>
            </a:r>
            <a:r>
              <a:rPr sz="1800" dirty="0">
                <a:latin typeface="Arial MT"/>
                <a:cs typeface="Arial MT"/>
              </a:rPr>
              <a:t>evacuation</a:t>
            </a:r>
            <a:r>
              <a:rPr sz="1800" spc="-20" dirty="0">
                <a:latin typeface="Arial MT"/>
                <a:cs typeface="Arial MT"/>
              </a:rPr>
              <a:t> </a:t>
            </a:r>
            <a:r>
              <a:rPr sz="1800" spc="-10" dirty="0">
                <a:latin typeface="Arial MT"/>
                <a:cs typeface="Arial MT"/>
              </a:rPr>
              <a:t>requirements </a:t>
            </a:r>
            <a:r>
              <a:rPr sz="1800" dirty="0">
                <a:latin typeface="Arial MT"/>
                <a:cs typeface="Arial MT"/>
              </a:rPr>
              <a:t>throughout</a:t>
            </a:r>
            <a:r>
              <a:rPr sz="1800" spc="-30" dirty="0">
                <a:latin typeface="Arial MT"/>
                <a:cs typeface="Arial MT"/>
              </a:rPr>
              <a:t> </a:t>
            </a:r>
            <a:r>
              <a:rPr sz="1800" dirty="0">
                <a:latin typeface="Arial MT"/>
                <a:cs typeface="Arial MT"/>
              </a:rPr>
              <a:t>casualty</a:t>
            </a:r>
            <a:r>
              <a:rPr sz="1800" spc="-20" dirty="0">
                <a:latin typeface="Arial MT"/>
                <a:cs typeface="Arial MT"/>
              </a:rPr>
              <a:t> </a:t>
            </a:r>
            <a:r>
              <a:rPr sz="1800" dirty="0">
                <a:latin typeface="Arial MT"/>
                <a:cs typeface="Arial MT"/>
              </a:rPr>
              <a:t>treatment</a:t>
            </a:r>
            <a:r>
              <a:rPr sz="1800" spc="-15" dirty="0">
                <a:latin typeface="Arial MT"/>
                <a:cs typeface="Arial MT"/>
              </a:rPr>
              <a:t> </a:t>
            </a:r>
            <a:r>
              <a:rPr sz="1800" dirty="0">
                <a:latin typeface="Arial MT"/>
                <a:cs typeface="Arial MT"/>
              </a:rPr>
              <a:t>as</a:t>
            </a:r>
            <a:r>
              <a:rPr sz="1800" spc="-15" dirty="0">
                <a:latin typeface="Arial MT"/>
                <a:cs typeface="Arial MT"/>
              </a:rPr>
              <a:t> </a:t>
            </a:r>
            <a:r>
              <a:rPr sz="1800" spc="-10" dirty="0">
                <a:latin typeface="Arial MT"/>
                <a:cs typeface="Arial MT"/>
              </a:rPr>
              <a:t>needed</a:t>
            </a:r>
            <a:endParaRPr sz="1800">
              <a:latin typeface="Arial MT"/>
              <a:cs typeface="Arial MT"/>
            </a:endParaRPr>
          </a:p>
        </p:txBody>
      </p:sp>
      <p:sp>
        <p:nvSpPr>
          <p:cNvPr id="6" name="object 6"/>
          <p:cNvSpPr txBox="1">
            <a:spLocks noGrp="1"/>
          </p:cNvSpPr>
          <p:nvPr>
            <p:ph type="title"/>
          </p:nvPr>
        </p:nvSpPr>
        <p:spPr>
          <a:xfrm>
            <a:off x="1435162" y="834051"/>
            <a:ext cx="9323070" cy="574040"/>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BB8542"/>
                </a:solidFill>
              </a:rPr>
              <a:t>COMMUNICATION</a:t>
            </a:r>
            <a:r>
              <a:rPr spc="-114" dirty="0">
                <a:solidFill>
                  <a:srgbClr val="BB8542"/>
                </a:solidFill>
              </a:rPr>
              <a:t> </a:t>
            </a:r>
            <a:r>
              <a:rPr dirty="0">
                <a:solidFill>
                  <a:srgbClr val="000000"/>
                </a:solidFill>
              </a:rPr>
              <a:t>AND</a:t>
            </a:r>
            <a:r>
              <a:rPr spc="-120" dirty="0">
                <a:solidFill>
                  <a:srgbClr val="000000"/>
                </a:solidFill>
              </a:rPr>
              <a:t> </a:t>
            </a:r>
            <a:r>
              <a:rPr spc="-10" dirty="0">
                <a:solidFill>
                  <a:srgbClr val="BB8542"/>
                </a:solidFill>
              </a:rPr>
              <a:t>DOCUMENTATION</a:t>
            </a:r>
          </a:p>
        </p:txBody>
      </p:sp>
      <p:grpSp>
        <p:nvGrpSpPr>
          <p:cNvPr id="7" name="object 7"/>
          <p:cNvGrpSpPr/>
          <p:nvPr/>
        </p:nvGrpSpPr>
        <p:grpSpPr>
          <a:xfrm>
            <a:off x="6905243" y="1698498"/>
            <a:ext cx="3977640" cy="3219450"/>
            <a:chOff x="6905243" y="1698498"/>
            <a:chExt cx="3977640" cy="3219450"/>
          </a:xfrm>
        </p:grpSpPr>
        <p:pic>
          <p:nvPicPr>
            <p:cNvPr id="8" name="object 8"/>
            <p:cNvPicPr/>
            <p:nvPr/>
          </p:nvPicPr>
          <p:blipFill>
            <a:blip r:embed="rId5" cstate="print"/>
            <a:stretch>
              <a:fillRect/>
            </a:stretch>
          </p:blipFill>
          <p:spPr>
            <a:xfrm>
              <a:off x="6905243" y="1698498"/>
              <a:ext cx="1964435" cy="3185921"/>
            </a:xfrm>
            <a:prstGeom prst="rect">
              <a:avLst/>
            </a:prstGeom>
          </p:spPr>
        </p:pic>
        <p:pic>
          <p:nvPicPr>
            <p:cNvPr id="9" name="object 9"/>
            <p:cNvPicPr/>
            <p:nvPr/>
          </p:nvPicPr>
          <p:blipFill>
            <a:blip r:embed="rId6" cstate="print"/>
            <a:stretch>
              <a:fillRect/>
            </a:stretch>
          </p:blipFill>
          <p:spPr>
            <a:xfrm>
              <a:off x="8911589" y="1698498"/>
              <a:ext cx="1971281" cy="3219449"/>
            </a:xfrm>
            <a:prstGeom prst="rect">
              <a:avLst/>
            </a:prstGeom>
          </p:spPr>
        </p:pic>
      </p:grpSp>
      <p:sp>
        <p:nvSpPr>
          <p:cNvPr id="10" name="object 10"/>
          <p:cNvSpPr txBox="1"/>
          <p:nvPr/>
        </p:nvSpPr>
        <p:spPr>
          <a:xfrm>
            <a:off x="6227734" y="4891638"/>
            <a:ext cx="5262245" cy="1395730"/>
          </a:xfrm>
          <a:prstGeom prst="rect">
            <a:avLst/>
          </a:prstGeom>
        </p:spPr>
        <p:txBody>
          <a:bodyPr vert="horz" wrap="square" lIns="0" tIns="147320" rIns="0" bIns="0" rtlCol="0">
            <a:spAutoFit/>
          </a:bodyPr>
          <a:lstStyle/>
          <a:p>
            <a:pPr marL="12700">
              <a:lnSpc>
                <a:spcPct val="100000"/>
              </a:lnSpc>
              <a:spcBef>
                <a:spcPts val="1160"/>
              </a:spcBef>
            </a:pPr>
            <a:r>
              <a:rPr sz="2400" b="1" spc="-10" dirty="0">
                <a:solidFill>
                  <a:srgbClr val="BB8542"/>
                </a:solidFill>
                <a:latin typeface="Arial"/>
                <a:cs typeface="Arial"/>
              </a:rPr>
              <a:t>DOCUMENT</a:t>
            </a:r>
            <a:endParaRPr sz="2400">
              <a:latin typeface="Arial"/>
              <a:cs typeface="Arial"/>
            </a:endParaRPr>
          </a:p>
          <a:p>
            <a:pPr marL="12700" marR="5080">
              <a:lnSpc>
                <a:spcPts val="1939"/>
              </a:lnSpc>
              <a:spcBef>
                <a:spcPts val="1050"/>
              </a:spcBef>
            </a:pPr>
            <a:r>
              <a:rPr sz="1800" dirty="0">
                <a:latin typeface="Arial MT"/>
                <a:cs typeface="Arial MT"/>
              </a:rPr>
              <a:t>on</a:t>
            </a:r>
            <a:r>
              <a:rPr sz="1800" spc="-1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DD</a:t>
            </a:r>
            <a:r>
              <a:rPr sz="1800" spc="-25" dirty="0">
                <a:latin typeface="Arial MT"/>
                <a:cs typeface="Arial MT"/>
              </a:rPr>
              <a:t> </a:t>
            </a:r>
            <a:r>
              <a:rPr sz="1800" dirty="0">
                <a:latin typeface="Arial MT"/>
                <a:cs typeface="Arial MT"/>
              </a:rPr>
              <a:t>Form</a:t>
            </a:r>
            <a:r>
              <a:rPr sz="1800" spc="-10" dirty="0">
                <a:latin typeface="Arial MT"/>
                <a:cs typeface="Arial MT"/>
              </a:rPr>
              <a:t> </a:t>
            </a:r>
            <a:r>
              <a:rPr sz="1800" dirty="0">
                <a:latin typeface="Arial MT"/>
                <a:cs typeface="Arial MT"/>
              </a:rPr>
              <a:t>1380</a:t>
            </a:r>
            <a:r>
              <a:rPr sz="1800" spc="-25" dirty="0">
                <a:latin typeface="Arial MT"/>
                <a:cs typeface="Arial MT"/>
              </a:rPr>
              <a:t> </a:t>
            </a:r>
            <a:r>
              <a:rPr sz="1800" b="1" dirty="0">
                <a:latin typeface="Arial"/>
                <a:cs typeface="Arial"/>
              </a:rPr>
              <a:t>ALL</a:t>
            </a:r>
            <a:r>
              <a:rPr sz="1800" b="1" spc="-20" dirty="0">
                <a:latin typeface="Arial"/>
                <a:cs typeface="Arial"/>
              </a:rPr>
              <a:t> </a:t>
            </a:r>
            <a:r>
              <a:rPr sz="1800" dirty="0">
                <a:latin typeface="Arial MT"/>
                <a:cs typeface="Arial MT"/>
              </a:rPr>
              <a:t>assessments</a:t>
            </a:r>
            <a:r>
              <a:rPr sz="1800" spc="-15" dirty="0">
                <a:latin typeface="Arial MT"/>
                <a:cs typeface="Arial MT"/>
              </a:rPr>
              <a:t> </a:t>
            </a:r>
            <a:r>
              <a:rPr sz="1800" spc="-25" dirty="0">
                <a:latin typeface="Arial MT"/>
                <a:cs typeface="Arial MT"/>
              </a:rPr>
              <a:t>and </a:t>
            </a:r>
            <a:r>
              <a:rPr sz="1800" dirty="0">
                <a:latin typeface="Arial MT"/>
                <a:cs typeface="Arial MT"/>
              </a:rPr>
              <a:t>treatments</a:t>
            </a:r>
            <a:r>
              <a:rPr sz="1800" spc="-20" dirty="0">
                <a:latin typeface="Arial MT"/>
                <a:cs typeface="Arial MT"/>
              </a:rPr>
              <a:t> </a:t>
            </a:r>
            <a:r>
              <a:rPr sz="1800" dirty="0">
                <a:latin typeface="Arial MT"/>
                <a:cs typeface="Arial MT"/>
              </a:rPr>
              <a:t>provided</a:t>
            </a:r>
            <a:r>
              <a:rPr sz="1800" spc="-25" dirty="0">
                <a:latin typeface="Arial MT"/>
                <a:cs typeface="Arial MT"/>
              </a:rPr>
              <a:t> </a:t>
            </a:r>
            <a:r>
              <a:rPr sz="1800" dirty="0">
                <a:latin typeface="Arial MT"/>
                <a:cs typeface="Arial MT"/>
              </a:rPr>
              <a:t>to</a:t>
            </a:r>
            <a:r>
              <a:rPr sz="1800" spc="-5" dirty="0">
                <a:latin typeface="Arial MT"/>
                <a:cs typeface="Arial MT"/>
              </a:rPr>
              <a:t> </a:t>
            </a:r>
            <a:r>
              <a:rPr sz="1800" dirty="0">
                <a:latin typeface="Arial MT"/>
                <a:cs typeface="Arial MT"/>
              </a:rPr>
              <a:t>casualties</a:t>
            </a:r>
            <a:r>
              <a:rPr sz="1800" spc="-25" dirty="0">
                <a:latin typeface="Arial MT"/>
                <a:cs typeface="Arial MT"/>
              </a:rPr>
              <a:t> </a:t>
            </a:r>
            <a:r>
              <a:rPr sz="1800" dirty="0">
                <a:latin typeface="Arial MT"/>
                <a:cs typeface="Arial MT"/>
              </a:rPr>
              <a:t>before</a:t>
            </a:r>
            <a:r>
              <a:rPr sz="1800" spc="-15" dirty="0">
                <a:latin typeface="Arial MT"/>
                <a:cs typeface="Arial MT"/>
              </a:rPr>
              <a:t> </a:t>
            </a:r>
            <a:r>
              <a:rPr sz="1800" spc="-10" dirty="0">
                <a:latin typeface="Arial MT"/>
                <a:cs typeface="Arial MT"/>
              </a:rPr>
              <a:t>evacuation </a:t>
            </a:r>
            <a:r>
              <a:rPr sz="1800" dirty="0">
                <a:latin typeface="Arial MT"/>
                <a:cs typeface="Arial MT"/>
              </a:rPr>
              <a:t>or</a:t>
            </a:r>
            <a:r>
              <a:rPr sz="1800" spc="-15" dirty="0">
                <a:latin typeface="Arial MT"/>
                <a:cs typeface="Arial MT"/>
              </a:rPr>
              <a:t> </a:t>
            </a:r>
            <a:r>
              <a:rPr sz="1800" dirty="0">
                <a:latin typeface="Arial MT"/>
                <a:cs typeface="Arial MT"/>
              </a:rPr>
              <a:t>handoff</a:t>
            </a:r>
            <a:r>
              <a:rPr sz="1800" spc="-20" dirty="0">
                <a:latin typeface="Arial MT"/>
                <a:cs typeface="Arial MT"/>
              </a:rPr>
              <a:t> </a:t>
            </a:r>
            <a:r>
              <a:rPr sz="1800" dirty="0">
                <a:latin typeface="Arial MT"/>
                <a:cs typeface="Arial MT"/>
              </a:rPr>
              <a:t>to other</a:t>
            </a:r>
            <a:r>
              <a:rPr sz="1800" spc="-15" dirty="0">
                <a:latin typeface="Arial MT"/>
                <a:cs typeface="Arial MT"/>
              </a:rPr>
              <a:t> </a:t>
            </a:r>
            <a:r>
              <a:rPr sz="1800" dirty="0">
                <a:latin typeface="Arial MT"/>
                <a:cs typeface="Arial MT"/>
              </a:rPr>
              <a:t>medical</a:t>
            </a:r>
            <a:r>
              <a:rPr sz="1800" spc="-15" dirty="0">
                <a:latin typeface="Arial MT"/>
                <a:cs typeface="Arial MT"/>
              </a:rPr>
              <a:t> </a:t>
            </a:r>
            <a:r>
              <a:rPr sz="1800" spc="-10" dirty="0">
                <a:latin typeface="Arial MT"/>
                <a:cs typeface="Arial MT"/>
              </a:rPr>
              <a:t>personnel</a:t>
            </a:r>
            <a:endParaRPr sz="1800">
              <a:latin typeface="Arial MT"/>
              <a:cs typeface="Arial MT"/>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18</a:t>
            </a:fld>
            <a:endParaRPr spc="-25" dirty="0"/>
          </a:p>
        </p:txBody>
      </p:sp>
      <p:sp>
        <p:nvSpPr>
          <p:cNvPr id="11" name="object 11"/>
          <p:cNvSpPr txBox="1"/>
          <p:nvPr/>
        </p:nvSpPr>
        <p:spPr>
          <a:xfrm>
            <a:off x="6227734" y="3204249"/>
            <a:ext cx="636270" cy="238760"/>
          </a:xfrm>
          <a:prstGeom prst="rect">
            <a:avLst/>
          </a:prstGeom>
        </p:spPr>
        <p:txBody>
          <a:bodyPr vert="horz" wrap="square" lIns="0" tIns="12065" rIns="0" bIns="0" rtlCol="0">
            <a:spAutoFit/>
          </a:bodyPr>
          <a:lstStyle/>
          <a:p>
            <a:pPr marL="12700">
              <a:lnSpc>
                <a:spcPct val="100000"/>
              </a:lnSpc>
              <a:spcBef>
                <a:spcPts val="95"/>
              </a:spcBef>
            </a:pPr>
            <a:r>
              <a:rPr sz="1400" b="1" i="1" spc="-10" dirty="0">
                <a:solidFill>
                  <a:srgbClr val="2D3334"/>
                </a:solidFill>
                <a:latin typeface="Arial"/>
                <a:cs typeface="Arial"/>
              </a:rPr>
              <a:t>FRONT</a:t>
            </a:r>
            <a:endParaRPr sz="1400">
              <a:latin typeface="Arial"/>
              <a:cs typeface="Arial"/>
            </a:endParaRPr>
          </a:p>
        </p:txBody>
      </p:sp>
      <p:sp>
        <p:nvSpPr>
          <p:cNvPr id="12" name="object 12"/>
          <p:cNvSpPr txBox="1"/>
          <p:nvPr/>
        </p:nvSpPr>
        <p:spPr>
          <a:xfrm>
            <a:off x="10961820" y="3163058"/>
            <a:ext cx="537845" cy="238760"/>
          </a:xfrm>
          <a:prstGeom prst="rect">
            <a:avLst/>
          </a:prstGeom>
        </p:spPr>
        <p:txBody>
          <a:bodyPr vert="horz" wrap="square" lIns="0" tIns="12065" rIns="0" bIns="0" rtlCol="0">
            <a:spAutoFit/>
          </a:bodyPr>
          <a:lstStyle/>
          <a:p>
            <a:pPr marL="12700">
              <a:lnSpc>
                <a:spcPct val="100000"/>
              </a:lnSpc>
              <a:spcBef>
                <a:spcPts val="95"/>
              </a:spcBef>
            </a:pPr>
            <a:r>
              <a:rPr sz="1400" b="1" i="1" spc="-20" dirty="0">
                <a:solidFill>
                  <a:srgbClr val="2D3334"/>
                </a:solidFill>
                <a:latin typeface="Arial"/>
                <a:cs typeface="Arial"/>
              </a:rPr>
              <a:t>BACK</a:t>
            </a:r>
            <a:endParaRPr sz="140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1053972" y="839953"/>
            <a:ext cx="10088245" cy="574040"/>
          </a:xfrm>
          <a:prstGeom prst="rect">
            <a:avLst/>
          </a:prstGeom>
        </p:spPr>
        <p:txBody>
          <a:bodyPr vert="horz" wrap="square" lIns="0" tIns="12700" rIns="0" bIns="0" rtlCol="0">
            <a:spAutoFit/>
          </a:bodyPr>
          <a:lstStyle/>
          <a:p>
            <a:pPr marL="12700">
              <a:lnSpc>
                <a:spcPct val="100000"/>
              </a:lnSpc>
              <a:spcBef>
                <a:spcPts val="100"/>
              </a:spcBef>
            </a:pPr>
            <a:r>
              <a:rPr dirty="0">
                <a:solidFill>
                  <a:srgbClr val="000000"/>
                </a:solidFill>
              </a:rPr>
              <a:t>SECONDARY</a:t>
            </a:r>
            <a:r>
              <a:rPr spc="-30" dirty="0">
                <a:solidFill>
                  <a:srgbClr val="000000"/>
                </a:solidFill>
              </a:rPr>
              <a:t> </a:t>
            </a:r>
            <a:r>
              <a:rPr dirty="0">
                <a:solidFill>
                  <a:srgbClr val="000000"/>
                </a:solidFill>
              </a:rPr>
              <a:t>ASSESSMENT/DETAILED</a:t>
            </a:r>
            <a:r>
              <a:rPr spc="-30" dirty="0">
                <a:solidFill>
                  <a:srgbClr val="000000"/>
                </a:solidFill>
              </a:rPr>
              <a:t> </a:t>
            </a:r>
            <a:r>
              <a:rPr spc="-20" dirty="0">
                <a:solidFill>
                  <a:srgbClr val="000000"/>
                </a:solidFill>
              </a:rPr>
              <a:t>EXAM</a:t>
            </a:r>
          </a:p>
        </p:txBody>
      </p:sp>
      <p:pic>
        <p:nvPicPr>
          <p:cNvPr id="5" name="object 5"/>
          <p:cNvPicPr/>
          <p:nvPr/>
        </p:nvPicPr>
        <p:blipFill>
          <a:blip r:embed="rId4" cstate="print"/>
          <a:stretch>
            <a:fillRect/>
          </a:stretch>
        </p:blipFill>
        <p:spPr>
          <a:xfrm>
            <a:off x="1741170" y="1652016"/>
            <a:ext cx="3688079" cy="4197095"/>
          </a:xfrm>
          <a:prstGeom prst="rect">
            <a:avLst/>
          </a:prstGeom>
        </p:spPr>
      </p:pic>
      <p:sp>
        <p:nvSpPr>
          <p:cNvPr id="6" name="object 6"/>
          <p:cNvSpPr txBox="1"/>
          <p:nvPr/>
        </p:nvSpPr>
        <p:spPr>
          <a:xfrm>
            <a:off x="7400612" y="4291707"/>
            <a:ext cx="1346200" cy="665480"/>
          </a:xfrm>
          <a:prstGeom prst="rect">
            <a:avLst/>
          </a:prstGeom>
        </p:spPr>
        <p:txBody>
          <a:bodyPr vert="horz" wrap="square" lIns="0" tIns="12700" rIns="0" bIns="0" rtlCol="0">
            <a:spAutoFit/>
          </a:bodyPr>
          <a:lstStyle/>
          <a:p>
            <a:pPr marL="12700" marR="5080">
              <a:lnSpc>
                <a:spcPct val="100000"/>
              </a:lnSpc>
              <a:spcBef>
                <a:spcPts val="100"/>
              </a:spcBef>
            </a:pPr>
            <a:r>
              <a:rPr sz="2100" spc="-10" dirty="0">
                <a:latin typeface="Arial MT"/>
                <a:cs typeface="Arial MT"/>
              </a:rPr>
              <a:t>Lower Extremities</a:t>
            </a:r>
            <a:endParaRPr sz="2100">
              <a:latin typeface="Arial MT"/>
              <a:cs typeface="Arial MT"/>
            </a:endParaRPr>
          </a:p>
        </p:txBody>
      </p:sp>
      <p:sp>
        <p:nvSpPr>
          <p:cNvPr id="7" name="object 7"/>
          <p:cNvSpPr txBox="1"/>
          <p:nvPr/>
        </p:nvSpPr>
        <p:spPr>
          <a:xfrm>
            <a:off x="925669" y="3224640"/>
            <a:ext cx="723265" cy="345440"/>
          </a:xfrm>
          <a:prstGeom prst="rect">
            <a:avLst/>
          </a:prstGeom>
        </p:spPr>
        <p:txBody>
          <a:bodyPr vert="horz" wrap="square" lIns="0" tIns="12700" rIns="0" bIns="0" rtlCol="0">
            <a:spAutoFit/>
          </a:bodyPr>
          <a:lstStyle/>
          <a:p>
            <a:pPr marL="12700">
              <a:lnSpc>
                <a:spcPct val="100000"/>
              </a:lnSpc>
              <a:spcBef>
                <a:spcPts val="100"/>
              </a:spcBef>
            </a:pPr>
            <a:r>
              <a:rPr sz="2100" spc="-10" dirty="0">
                <a:latin typeface="Arial MT"/>
                <a:cs typeface="Arial MT"/>
              </a:rPr>
              <a:t>Chest</a:t>
            </a:r>
            <a:endParaRPr sz="2100">
              <a:latin typeface="Arial MT"/>
              <a:cs typeface="Arial MT"/>
            </a:endParaRPr>
          </a:p>
        </p:txBody>
      </p:sp>
      <p:sp>
        <p:nvSpPr>
          <p:cNvPr id="8" name="object 8"/>
          <p:cNvSpPr txBox="1"/>
          <p:nvPr/>
        </p:nvSpPr>
        <p:spPr>
          <a:xfrm>
            <a:off x="925669" y="1911942"/>
            <a:ext cx="662940" cy="1033144"/>
          </a:xfrm>
          <a:prstGeom prst="rect">
            <a:avLst/>
          </a:prstGeom>
        </p:spPr>
        <p:txBody>
          <a:bodyPr vert="horz" wrap="square" lIns="0" tIns="12700" rIns="0" bIns="0" rtlCol="0">
            <a:spAutoFit/>
          </a:bodyPr>
          <a:lstStyle/>
          <a:p>
            <a:pPr marL="12700" marR="5080">
              <a:lnSpc>
                <a:spcPct val="157400"/>
              </a:lnSpc>
              <a:spcBef>
                <a:spcPts val="100"/>
              </a:spcBef>
            </a:pPr>
            <a:r>
              <a:rPr sz="2100" spc="-20" dirty="0">
                <a:latin typeface="Arial MT"/>
                <a:cs typeface="Arial MT"/>
              </a:rPr>
              <a:t>Head Neck</a:t>
            </a:r>
            <a:endParaRPr sz="2100">
              <a:latin typeface="Arial MT"/>
              <a:cs typeface="Arial MT"/>
            </a:endParaRPr>
          </a:p>
        </p:txBody>
      </p:sp>
      <p:sp>
        <p:nvSpPr>
          <p:cNvPr id="9" name="object 9"/>
          <p:cNvSpPr txBox="1"/>
          <p:nvPr/>
        </p:nvSpPr>
        <p:spPr>
          <a:xfrm>
            <a:off x="3087019" y="1193750"/>
            <a:ext cx="8609965" cy="1016635"/>
          </a:xfrm>
          <a:prstGeom prst="rect">
            <a:avLst/>
          </a:prstGeom>
        </p:spPr>
        <p:txBody>
          <a:bodyPr vert="horz" wrap="square" lIns="0" tIns="200025" rIns="0" bIns="0" rtlCol="0">
            <a:spAutoFit/>
          </a:bodyPr>
          <a:lstStyle/>
          <a:p>
            <a:pPr marL="12700">
              <a:lnSpc>
                <a:spcPct val="100000"/>
              </a:lnSpc>
              <a:spcBef>
                <a:spcPts val="1575"/>
              </a:spcBef>
            </a:pPr>
            <a:r>
              <a:rPr sz="2100" b="1" dirty="0">
                <a:solidFill>
                  <a:srgbClr val="BB8542"/>
                </a:solidFill>
                <a:latin typeface="Arial"/>
                <a:cs typeface="Arial"/>
              </a:rPr>
              <a:t>Start</a:t>
            </a:r>
            <a:r>
              <a:rPr sz="2100" b="1" spc="-30" dirty="0">
                <a:solidFill>
                  <a:srgbClr val="BB8542"/>
                </a:solidFill>
                <a:latin typeface="Arial"/>
                <a:cs typeface="Arial"/>
              </a:rPr>
              <a:t> </a:t>
            </a:r>
            <a:r>
              <a:rPr sz="2100" b="1" dirty="0">
                <a:solidFill>
                  <a:srgbClr val="BB8542"/>
                </a:solidFill>
                <a:latin typeface="Arial"/>
                <a:cs typeface="Arial"/>
              </a:rPr>
              <a:t>at</a:t>
            </a:r>
            <a:r>
              <a:rPr sz="2100" b="1" spc="-25" dirty="0">
                <a:solidFill>
                  <a:srgbClr val="BB8542"/>
                </a:solidFill>
                <a:latin typeface="Arial"/>
                <a:cs typeface="Arial"/>
              </a:rPr>
              <a:t> </a:t>
            </a:r>
            <a:r>
              <a:rPr sz="2100" b="1" dirty="0">
                <a:solidFill>
                  <a:srgbClr val="BB8542"/>
                </a:solidFill>
                <a:latin typeface="Arial"/>
                <a:cs typeface="Arial"/>
              </a:rPr>
              <a:t>the</a:t>
            </a:r>
            <a:r>
              <a:rPr sz="2100" b="1" spc="-20" dirty="0">
                <a:solidFill>
                  <a:srgbClr val="BB8542"/>
                </a:solidFill>
                <a:latin typeface="Arial"/>
                <a:cs typeface="Arial"/>
              </a:rPr>
              <a:t> </a:t>
            </a:r>
            <a:r>
              <a:rPr sz="2100" b="1" dirty="0">
                <a:solidFill>
                  <a:srgbClr val="BB8542"/>
                </a:solidFill>
                <a:latin typeface="Arial"/>
                <a:cs typeface="Arial"/>
              </a:rPr>
              <a:t>head</a:t>
            </a:r>
            <a:r>
              <a:rPr sz="2100" b="1" spc="-20" dirty="0">
                <a:solidFill>
                  <a:srgbClr val="BB8542"/>
                </a:solidFill>
                <a:latin typeface="Arial"/>
                <a:cs typeface="Arial"/>
              </a:rPr>
              <a:t> </a:t>
            </a:r>
            <a:r>
              <a:rPr sz="2100" b="1" dirty="0">
                <a:solidFill>
                  <a:srgbClr val="BB8542"/>
                </a:solidFill>
                <a:latin typeface="Arial"/>
                <a:cs typeface="Arial"/>
              </a:rPr>
              <a:t>and</a:t>
            </a:r>
            <a:r>
              <a:rPr sz="2100" b="1" spc="-25" dirty="0">
                <a:solidFill>
                  <a:srgbClr val="BB8542"/>
                </a:solidFill>
                <a:latin typeface="Arial"/>
                <a:cs typeface="Arial"/>
              </a:rPr>
              <a:t> </a:t>
            </a:r>
            <a:r>
              <a:rPr sz="2100" b="1" dirty="0">
                <a:solidFill>
                  <a:srgbClr val="BB8542"/>
                </a:solidFill>
                <a:latin typeface="Arial"/>
                <a:cs typeface="Arial"/>
              </a:rPr>
              <a:t>work</a:t>
            </a:r>
            <a:r>
              <a:rPr sz="2100" b="1" spc="-15" dirty="0">
                <a:solidFill>
                  <a:srgbClr val="BB8542"/>
                </a:solidFill>
                <a:latin typeface="Arial"/>
                <a:cs typeface="Arial"/>
              </a:rPr>
              <a:t> </a:t>
            </a:r>
            <a:r>
              <a:rPr sz="2100" b="1" dirty="0">
                <a:solidFill>
                  <a:srgbClr val="BB8542"/>
                </a:solidFill>
                <a:latin typeface="Arial"/>
                <a:cs typeface="Arial"/>
              </a:rPr>
              <a:t>your</a:t>
            </a:r>
            <a:r>
              <a:rPr sz="2100" b="1" spc="-20" dirty="0">
                <a:solidFill>
                  <a:srgbClr val="BB8542"/>
                </a:solidFill>
                <a:latin typeface="Arial"/>
                <a:cs typeface="Arial"/>
              </a:rPr>
              <a:t> </a:t>
            </a:r>
            <a:r>
              <a:rPr sz="2100" b="1" dirty="0">
                <a:solidFill>
                  <a:srgbClr val="BB8542"/>
                </a:solidFill>
                <a:latin typeface="Arial"/>
                <a:cs typeface="Arial"/>
              </a:rPr>
              <a:t>way</a:t>
            </a:r>
            <a:r>
              <a:rPr sz="2100" b="1" spc="-20" dirty="0">
                <a:solidFill>
                  <a:srgbClr val="BB8542"/>
                </a:solidFill>
                <a:latin typeface="Arial"/>
                <a:cs typeface="Arial"/>
              </a:rPr>
              <a:t> </a:t>
            </a:r>
            <a:r>
              <a:rPr sz="2100" b="1" dirty="0">
                <a:solidFill>
                  <a:srgbClr val="BB8542"/>
                </a:solidFill>
                <a:latin typeface="Arial"/>
                <a:cs typeface="Arial"/>
              </a:rPr>
              <a:t>to</a:t>
            </a:r>
            <a:r>
              <a:rPr sz="2100" b="1" spc="-10" dirty="0">
                <a:solidFill>
                  <a:srgbClr val="BB8542"/>
                </a:solidFill>
                <a:latin typeface="Arial"/>
                <a:cs typeface="Arial"/>
              </a:rPr>
              <a:t> </a:t>
            </a:r>
            <a:r>
              <a:rPr sz="2100" b="1" dirty="0">
                <a:solidFill>
                  <a:srgbClr val="BB8542"/>
                </a:solidFill>
                <a:latin typeface="Arial"/>
                <a:cs typeface="Arial"/>
              </a:rPr>
              <a:t>the</a:t>
            </a:r>
            <a:r>
              <a:rPr sz="2100" b="1" spc="-20" dirty="0">
                <a:solidFill>
                  <a:srgbClr val="BB8542"/>
                </a:solidFill>
                <a:latin typeface="Arial"/>
                <a:cs typeface="Arial"/>
              </a:rPr>
              <a:t> toes</a:t>
            </a:r>
            <a:endParaRPr sz="2100">
              <a:latin typeface="Arial"/>
              <a:cs typeface="Arial"/>
            </a:endParaRPr>
          </a:p>
          <a:p>
            <a:pPr marR="5080" algn="r">
              <a:lnSpc>
                <a:spcPct val="100000"/>
              </a:lnSpc>
              <a:spcBef>
                <a:spcPts val="1405"/>
              </a:spcBef>
            </a:pPr>
            <a:r>
              <a:rPr sz="2000" b="1" dirty="0">
                <a:latin typeface="Arial"/>
                <a:cs typeface="Arial"/>
              </a:rPr>
              <a:t>Reassess</a:t>
            </a:r>
            <a:r>
              <a:rPr sz="2000" b="1" spc="-70" dirty="0">
                <a:latin typeface="Arial"/>
                <a:cs typeface="Arial"/>
              </a:rPr>
              <a:t> </a:t>
            </a:r>
            <a:r>
              <a:rPr sz="2000" dirty="0">
                <a:latin typeface="Arial MT"/>
                <a:cs typeface="Arial MT"/>
              </a:rPr>
              <a:t>and</a:t>
            </a:r>
            <a:r>
              <a:rPr sz="2000" spc="-85" dirty="0">
                <a:latin typeface="Arial MT"/>
                <a:cs typeface="Arial MT"/>
              </a:rPr>
              <a:t> </a:t>
            </a:r>
            <a:r>
              <a:rPr sz="2000" b="1" spc="-20" dirty="0">
                <a:latin typeface="Arial"/>
                <a:cs typeface="Arial"/>
              </a:rPr>
              <a:t>Treat</a:t>
            </a:r>
            <a:endParaRPr sz="2000">
              <a:latin typeface="Arial"/>
              <a:cs typeface="Arial"/>
            </a:endParaRPr>
          </a:p>
        </p:txBody>
      </p:sp>
      <p:sp>
        <p:nvSpPr>
          <p:cNvPr id="10" name="object 10"/>
          <p:cNvSpPr/>
          <p:nvPr/>
        </p:nvSpPr>
        <p:spPr>
          <a:xfrm>
            <a:off x="364236" y="5764524"/>
            <a:ext cx="11466195" cy="791845"/>
          </a:xfrm>
          <a:custGeom>
            <a:avLst/>
            <a:gdLst/>
            <a:ahLst/>
            <a:cxnLst/>
            <a:rect l="l" t="t" r="r" b="b"/>
            <a:pathLst>
              <a:path w="11466195" h="791845">
                <a:moveTo>
                  <a:pt x="11384191" y="0"/>
                </a:moveTo>
                <a:lnTo>
                  <a:pt x="81622" y="0"/>
                </a:lnTo>
                <a:lnTo>
                  <a:pt x="49849" y="6415"/>
                </a:lnTo>
                <a:lnTo>
                  <a:pt x="23904" y="23909"/>
                </a:lnTo>
                <a:lnTo>
                  <a:pt x="6413" y="49854"/>
                </a:lnTo>
                <a:lnTo>
                  <a:pt x="0" y="81622"/>
                </a:lnTo>
                <a:lnTo>
                  <a:pt x="0" y="710107"/>
                </a:lnTo>
                <a:lnTo>
                  <a:pt x="6413" y="741874"/>
                </a:lnTo>
                <a:lnTo>
                  <a:pt x="23904" y="767815"/>
                </a:lnTo>
                <a:lnTo>
                  <a:pt x="49849" y="785304"/>
                </a:lnTo>
                <a:lnTo>
                  <a:pt x="81622" y="791718"/>
                </a:lnTo>
                <a:lnTo>
                  <a:pt x="11384191" y="791718"/>
                </a:lnTo>
                <a:lnTo>
                  <a:pt x="11415964" y="785304"/>
                </a:lnTo>
                <a:lnTo>
                  <a:pt x="11441909" y="767815"/>
                </a:lnTo>
                <a:lnTo>
                  <a:pt x="11459400" y="741874"/>
                </a:lnTo>
                <a:lnTo>
                  <a:pt x="11465814" y="710107"/>
                </a:lnTo>
                <a:lnTo>
                  <a:pt x="11465814" y="81622"/>
                </a:lnTo>
                <a:lnTo>
                  <a:pt x="11459400" y="49854"/>
                </a:lnTo>
                <a:lnTo>
                  <a:pt x="11441909" y="23909"/>
                </a:lnTo>
                <a:lnTo>
                  <a:pt x="11415964" y="6415"/>
                </a:lnTo>
                <a:lnTo>
                  <a:pt x="11384191" y="0"/>
                </a:lnTo>
                <a:close/>
              </a:path>
            </a:pathLst>
          </a:custGeom>
          <a:solidFill>
            <a:srgbClr val="F0F1F1"/>
          </a:solidFill>
        </p:spPr>
        <p:txBody>
          <a:bodyPr wrap="square" lIns="0" tIns="0" rIns="0" bIns="0" rtlCol="0"/>
          <a:lstStyle/>
          <a:p>
            <a:endParaRPr/>
          </a:p>
        </p:txBody>
      </p:sp>
      <p:sp>
        <p:nvSpPr>
          <p:cNvPr id="11" name="object 11"/>
          <p:cNvSpPr txBox="1"/>
          <p:nvPr/>
        </p:nvSpPr>
        <p:spPr>
          <a:xfrm>
            <a:off x="1426819" y="5847666"/>
            <a:ext cx="9491980"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The</a:t>
            </a:r>
            <a:r>
              <a:rPr sz="1800" spc="-10" dirty="0">
                <a:latin typeface="Arial MT"/>
                <a:cs typeface="Arial MT"/>
              </a:rPr>
              <a:t> </a:t>
            </a:r>
            <a:r>
              <a:rPr sz="1800" dirty="0">
                <a:latin typeface="Arial MT"/>
                <a:cs typeface="Arial MT"/>
              </a:rPr>
              <a:t>detailed</a:t>
            </a:r>
            <a:r>
              <a:rPr sz="1800" spc="-20" dirty="0">
                <a:latin typeface="Arial MT"/>
                <a:cs typeface="Arial MT"/>
              </a:rPr>
              <a:t> </a:t>
            </a:r>
            <a:r>
              <a:rPr sz="1800" dirty="0">
                <a:latin typeface="Arial MT"/>
                <a:cs typeface="Arial MT"/>
              </a:rPr>
              <a:t>examination</a:t>
            </a:r>
            <a:r>
              <a:rPr sz="1800" spc="-20" dirty="0">
                <a:latin typeface="Arial MT"/>
                <a:cs typeface="Arial MT"/>
              </a:rPr>
              <a:t> </a:t>
            </a:r>
            <a:r>
              <a:rPr sz="1800" dirty="0">
                <a:latin typeface="Arial MT"/>
                <a:cs typeface="Arial MT"/>
              </a:rPr>
              <a:t>takes</a:t>
            </a:r>
            <a:r>
              <a:rPr sz="1800" spc="-10" dirty="0">
                <a:latin typeface="Arial MT"/>
                <a:cs typeface="Arial MT"/>
              </a:rPr>
              <a:t> </a:t>
            </a:r>
            <a:r>
              <a:rPr sz="1800" dirty="0">
                <a:latin typeface="Arial MT"/>
                <a:cs typeface="Arial MT"/>
              </a:rPr>
              <a:t>some</a:t>
            </a:r>
            <a:r>
              <a:rPr sz="1800" spc="-5" dirty="0">
                <a:latin typeface="Arial MT"/>
                <a:cs typeface="Arial MT"/>
              </a:rPr>
              <a:t> </a:t>
            </a:r>
            <a:r>
              <a:rPr sz="1800" dirty="0">
                <a:latin typeface="Arial MT"/>
                <a:cs typeface="Arial MT"/>
              </a:rPr>
              <a:t>time,</a:t>
            </a:r>
            <a:r>
              <a:rPr sz="1800" spc="-10" dirty="0">
                <a:latin typeface="Arial MT"/>
                <a:cs typeface="Arial MT"/>
              </a:rPr>
              <a:t> </a:t>
            </a:r>
            <a:r>
              <a:rPr sz="1800" dirty="0">
                <a:latin typeface="Arial MT"/>
                <a:cs typeface="Arial MT"/>
              </a:rPr>
              <a:t>and</a:t>
            </a:r>
            <a:r>
              <a:rPr sz="1800" spc="-5" dirty="0">
                <a:latin typeface="Arial MT"/>
                <a:cs typeface="Arial MT"/>
              </a:rPr>
              <a:t> </a:t>
            </a:r>
            <a:r>
              <a:rPr sz="1800" dirty="0">
                <a:latin typeface="Arial MT"/>
                <a:cs typeface="Arial MT"/>
              </a:rPr>
              <a:t>may</a:t>
            </a:r>
            <a:r>
              <a:rPr sz="1800" spc="-10" dirty="0">
                <a:latin typeface="Arial MT"/>
                <a:cs typeface="Arial MT"/>
              </a:rPr>
              <a:t> </a:t>
            </a:r>
            <a:r>
              <a:rPr sz="1800" dirty="0">
                <a:latin typeface="Arial MT"/>
                <a:cs typeface="Arial MT"/>
              </a:rPr>
              <a:t>not</a:t>
            </a:r>
            <a:r>
              <a:rPr sz="1800" spc="-10" dirty="0">
                <a:latin typeface="Arial MT"/>
                <a:cs typeface="Arial MT"/>
              </a:rPr>
              <a:t> </a:t>
            </a:r>
            <a:r>
              <a:rPr sz="1800" dirty="0">
                <a:latin typeface="Arial MT"/>
                <a:cs typeface="Arial MT"/>
              </a:rPr>
              <a:t>be</a:t>
            </a:r>
            <a:r>
              <a:rPr sz="1800" spc="-15" dirty="0">
                <a:latin typeface="Arial MT"/>
                <a:cs typeface="Arial MT"/>
              </a:rPr>
              <a:t> </a:t>
            </a:r>
            <a:r>
              <a:rPr sz="1800" dirty="0">
                <a:latin typeface="Arial MT"/>
                <a:cs typeface="Arial MT"/>
              </a:rPr>
              <a:t>an</a:t>
            </a:r>
            <a:r>
              <a:rPr sz="1800" spc="-5" dirty="0">
                <a:latin typeface="Arial MT"/>
                <a:cs typeface="Arial MT"/>
              </a:rPr>
              <a:t> </a:t>
            </a:r>
            <a:r>
              <a:rPr sz="1800" dirty="0">
                <a:latin typeface="Arial MT"/>
                <a:cs typeface="Arial MT"/>
              </a:rPr>
              <a:t>option</a:t>
            </a:r>
            <a:r>
              <a:rPr sz="1800" spc="-15" dirty="0">
                <a:latin typeface="Arial MT"/>
                <a:cs typeface="Arial MT"/>
              </a:rPr>
              <a:t> </a:t>
            </a:r>
            <a:r>
              <a:rPr sz="1800" dirty="0">
                <a:latin typeface="Arial MT"/>
                <a:cs typeface="Arial MT"/>
              </a:rPr>
              <a:t>if</a:t>
            </a:r>
            <a:r>
              <a:rPr sz="1800" spc="-10" dirty="0">
                <a:latin typeface="Arial MT"/>
                <a:cs typeface="Arial MT"/>
              </a:rPr>
              <a:t> </a:t>
            </a:r>
            <a:r>
              <a:rPr sz="1800" dirty="0">
                <a:latin typeface="Arial MT"/>
                <a:cs typeface="Arial MT"/>
              </a:rPr>
              <a:t>evacuation</a:t>
            </a:r>
            <a:r>
              <a:rPr sz="1800" spc="-20" dirty="0">
                <a:latin typeface="Arial MT"/>
                <a:cs typeface="Arial MT"/>
              </a:rPr>
              <a:t> </a:t>
            </a:r>
            <a:r>
              <a:rPr sz="1800" dirty="0">
                <a:latin typeface="Arial MT"/>
                <a:cs typeface="Arial MT"/>
              </a:rPr>
              <a:t>is</a:t>
            </a:r>
            <a:r>
              <a:rPr sz="1800" spc="-10" dirty="0">
                <a:latin typeface="Arial MT"/>
                <a:cs typeface="Arial MT"/>
              </a:rPr>
              <a:t> </a:t>
            </a:r>
            <a:r>
              <a:rPr sz="1800" dirty="0">
                <a:latin typeface="Arial MT"/>
                <a:cs typeface="Arial MT"/>
              </a:rPr>
              <a:t>ready</a:t>
            </a:r>
            <a:r>
              <a:rPr sz="1800" spc="-15" dirty="0">
                <a:latin typeface="Arial MT"/>
                <a:cs typeface="Arial MT"/>
              </a:rPr>
              <a:t> </a:t>
            </a:r>
            <a:r>
              <a:rPr sz="1800" spc="-25" dirty="0">
                <a:latin typeface="Arial MT"/>
                <a:cs typeface="Arial MT"/>
              </a:rPr>
              <a:t>or </a:t>
            </a:r>
            <a:r>
              <a:rPr sz="1800" dirty="0">
                <a:latin typeface="Arial MT"/>
                <a:cs typeface="Arial MT"/>
              </a:rPr>
              <a:t>multiple</a:t>
            </a:r>
            <a:r>
              <a:rPr sz="1800" spc="-25" dirty="0">
                <a:latin typeface="Arial MT"/>
                <a:cs typeface="Arial MT"/>
              </a:rPr>
              <a:t> </a:t>
            </a:r>
            <a:r>
              <a:rPr sz="1800" dirty="0">
                <a:latin typeface="Arial MT"/>
                <a:cs typeface="Arial MT"/>
              </a:rPr>
              <a:t>casualties</a:t>
            </a:r>
            <a:r>
              <a:rPr sz="1800" spc="-25" dirty="0">
                <a:latin typeface="Arial MT"/>
                <a:cs typeface="Arial MT"/>
              </a:rPr>
              <a:t> </a:t>
            </a:r>
            <a:r>
              <a:rPr sz="1800" dirty="0">
                <a:latin typeface="Arial MT"/>
                <a:cs typeface="Arial MT"/>
              </a:rPr>
              <a:t>require</a:t>
            </a:r>
            <a:r>
              <a:rPr sz="1800" spc="-20" dirty="0">
                <a:latin typeface="Arial MT"/>
                <a:cs typeface="Arial MT"/>
              </a:rPr>
              <a:t> </a:t>
            </a:r>
            <a:r>
              <a:rPr sz="1800" spc="-10" dirty="0">
                <a:latin typeface="Arial MT"/>
                <a:cs typeface="Arial MT"/>
              </a:rPr>
              <a:t>attention</a:t>
            </a:r>
            <a:endParaRPr sz="1800">
              <a:latin typeface="Arial MT"/>
              <a:cs typeface="Arial MT"/>
            </a:endParaRPr>
          </a:p>
        </p:txBody>
      </p:sp>
      <p:grpSp>
        <p:nvGrpSpPr>
          <p:cNvPr id="12" name="object 12"/>
          <p:cNvGrpSpPr/>
          <p:nvPr/>
        </p:nvGrpSpPr>
        <p:grpSpPr>
          <a:xfrm>
            <a:off x="473963" y="1819655"/>
            <a:ext cx="11435080" cy="4575810"/>
            <a:chOff x="473963" y="1819655"/>
            <a:chExt cx="11435080" cy="4575810"/>
          </a:xfrm>
        </p:grpSpPr>
        <p:pic>
          <p:nvPicPr>
            <p:cNvPr id="13" name="object 13"/>
            <p:cNvPicPr/>
            <p:nvPr/>
          </p:nvPicPr>
          <p:blipFill>
            <a:blip r:embed="rId5" cstate="print"/>
            <a:stretch>
              <a:fillRect/>
            </a:stretch>
          </p:blipFill>
          <p:spPr>
            <a:xfrm>
              <a:off x="646176" y="5883402"/>
              <a:ext cx="610361" cy="512063"/>
            </a:xfrm>
            <a:prstGeom prst="rect">
              <a:avLst/>
            </a:prstGeom>
          </p:spPr>
        </p:pic>
        <p:pic>
          <p:nvPicPr>
            <p:cNvPr id="14" name="object 14"/>
            <p:cNvPicPr/>
            <p:nvPr/>
          </p:nvPicPr>
          <p:blipFill>
            <a:blip r:embed="rId6" cstate="print"/>
            <a:stretch>
              <a:fillRect/>
            </a:stretch>
          </p:blipFill>
          <p:spPr>
            <a:xfrm>
              <a:off x="5190743" y="1819655"/>
              <a:ext cx="1794509" cy="3620261"/>
            </a:xfrm>
            <a:prstGeom prst="rect">
              <a:avLst/>
            </a:prstGeom>
          </p:spPr>
        </p:pic>
        <p:pic>
          <p:nvPicPr>
            <p:cNvPr id="15" name="object 15"/>
            <p:cNvPicPr/>
            <p:nvPr/>
          </p:nvPicPr>
          <p:blipFill>
            <a:blip r:embed="rId7" cstate="print"/>
            <a:stretch>
              <a:fillRect/>
            </a:stretch>
          </p:blipFill>
          <p:spPr>
            <a:xfrm>
              <a:off x="10319766" y="4034027"/>
              <a:ext cx="1588768" cy="1828799"/>
            </a:xfrm>
            <a:prstGeom prst="rect">
              <a:avLst/>
            </a:prstGeom>
          </p:spPr>
        </p:pic>
        <p:pic>
          <p:nvPicPr>
            <p:cNvPr id="16" name="object 16"/>
            <p:cNvPicPr/>
            <p:nvPr/>
          </p:nvPicPr>
          <p:blipFill>
            <a:blip r:embed="rId8" cstate="print"/>
            <a:stretch>
              <a:fillRect/>
            </a:stretch>
          </p:blipFill>
          <p:spPr>
            <a:xfrm>
              <a:off x="10344943" y="4058844"/>
              <a:ext cx="1485028" cy="1725015"/>
            </a:xfrm>
            <a:prstGeom prst="rect">
              <a:avLst/>
            </a:prstGeom>
          </p:spPr>
        </p:pic>
        <p:pic>
          <p:nvPicPr>
            <p:cNvPr id="17" name="object 17"/>
            <p:cNvPicPr/>
            <p:nvPr/>
          </p:nvPicPr>
          <p:blipFill>
            <a:blip r:embed="rId9" cstate="print"/>
            <a:stretch>
              <a:fillRect/>
            </a:stretch>
          </p:blipFill>
          <p:spPr>
            <a:xfrm>
              <a:off x="9459468" y="4035551"/>
              <a:ext cx="1281683" cy="1640585"/>
            </a:xfrm>
            <a:prstGeom prst="rect">
              <a:avLst/>
            </a:prstGeom>
          </p:spPr>
        </p:pic>
        <p:pic>
          <p:nvPicPr>
            <p:cNvPr id="18" name="object 18"/>
            <p:cNvPicPr/>
            <p:nvPr/>
          </p:nvPicPr>
          <p:blipFill>
            <a:blip r:embed="rId10" cstate="print"/>
            <a:stretch>
              <a:fillRect/>
            </a:stretch>
          </p:blipFill>
          <p:spPr>
            <a:xfrm>
              <a:off x="9484614" y="4060698"/>
              <a:ext cx="1178051" cy="1536941"/>
            </a:xfrm>
            <a:prstGeom prst="rect">
              <a:avLst/>
            </a:prstGeom>
          </p:spPr>
        </p:pic>
        <p:sp>
          <p:nvSpPr>
            <p:cNvPr id="19" name="object 19"/>
            <p:cNvSpPr/>
            <p:nvPr/>
          </p:nvSpPr>
          <p:spPr>
            <a:xfrm>
              <a:off x="2899028" y="2948561"/>
              <a:ext cx="1365250" cy="847725"/>
            </a:xfrm>
            <a:custGeom>
              <a:avLst/>
              <a:gdLst/>
              <a:ahLst/>
              <a:cxnLst/>
              <a:rect l="l" t="t" r="r" b="b"/>
              <a:pathLst>
                <a:path w="1365250" h="847725">
                  <a:moveTo>
                    <a:pt x="1223518" y="0"/>
                  </a:moveTo>
                  <a:lnTo>
                    <a:pt x="141224" y="0"/>
                  </a:lnTo>
                  <a:lnTo>
                    <a:pt x="96588" y="7198"/>
                  </a:lnTo>
                  <a:lnTo>
                    <a:pt x="57821" y="27245"/>
                  </a:lnTo>
                  <a:lnTo>
                    <a:pt x="27249" y="57815"/>
                  </a:lnTo>
                  <a:lnTo>
                    <a:pt x="7200" y="96583"/>
                  </a:lnTo>
                  <a:lnTo>
                    <a:pt x="0" y="141224"/>
                  </a:lnTo>
                  <a:lnTo>
                    <a:pt x="0" y="706120"/>
                  </a:lnTo>
                  <a:lnTo>
                    <a:pt x="7200" y="750755"/>
                  </a:lnTo>
                  <a:lnTo>
                    <a:pt x="27249" y="789522"/>
                  </a:lnTo>
                  <a:lnTo>
                    <a:pt x="57821" y="820094"/>
                  </a:lnTo>
                  <a:lnTo>
                    <a:pt x="96588" y="840143"/>
                  </a:lnTo>
                  <a:lnTo>
                    <a:pt x="141224" y="847344"/>
                  </a:lnTo>
                  <a:lnTo>
                    <a:pt x="1223518" y="847344"/>
                  </a:lnTo>
                  <a:lnTo>
                    <a:pt x="1268153" y="840143"/>
                  </a:lnTo>
                  <a:lnTo>
                    <a:pt x="1306920" y="820094"/>
                  </a:lnTo>
                  <a:lnTo>
                    <a:pt x="1337492" y="789522"/>
                  </a:lnTo>
                  <a:lnTo>
                    <a:pt x="1357541" y="750755"/>
                  </a:lnTo>
                  <a:lnTo>
                    <a:pt x="1364742" y="706120"/>
                  </a:lnTo>
                  <a:lnTo>
                    <a:pt x="1364742" y="141224"/>
                  </a:lnTo>
                  <a:lnTo>
                    <a:pt x="1357541" y="96583"/>
                  </a:lnTo>
                  <a:lnTo>
                    <a:pt x="1337492" y="57815"/>
                  </a:lnTo>
                  <a:lnTo>
                    <a:pt x="1306920" y="27245"/>
                  </a:lnTo>
                  <a:lnTo>
                    <a:pt x="1268153" y="7198"/>
                  </a:lnTo>
                  <a:lnTo>
                    <a:pt x="1223518" y="0"/>
                  </a:lnTo>
                  <a:close/>
                </a:path>
              </a:pathLst>
            </a:custGeom>
            <a:solidFill>
              <a:srgbClr val="00AFEF">
                <a:alpha val="9802"/>
              </a:srgbClr>
            </a:solidFill>
          </p:spPr>
          <p:txBody>
            <a:bodyPr wrap="square" lIns="0" tIns="0" rIns="0" bIns="0" rtlCol="0"/>
            <a:lstStyle/>
            <a:p>
              <a:endParaRPr/>
            </a:p>
          </p:txBody>
        </p:sp>
        <p:sp>
          <p:nvSpPr>
            <p:cNvPr id="20" name="object 20"/>
            <p:cNvSpPr/>
            <p:nvPr/>
          </p:nvSpPr>
          <p:spPr>
            <a:xfrm>
              <a:off x="2899031" y="2948558"/>
              <a:ext cx="1365250" cy="847725"/>
            </a:xfrm>
            <a:custGeom>
              <a:avLst/>
              <a:gdLst/>
              <a:ahLst/>
              <a:cxnLst/>
              <a:rect l="l" t="t" r="r" b="b"/>
              <a:pathLst>
                <a:path w="1365250" h="847725">
                  <a:moveTo>
                    <a:pt x="141224" y="847344"/>
                  </a:moveTo>
                  <a:lnTo>
                    <a:pt x="96583" y="840143"/>
                  </a:lnTo>
                  <a:lnTo>
                    <a:pt x="57815" y="820094"/>
                  </a:lnTo>
                  <a:lnTo>
                    <a:pt x="27245" y="789522"/>
                  </a:lnTo>
                  <a:lnTo>
                    <a:pt x="7198" y="750755"/>
                  </a:lnTo>
                  <a:lnTo>
                    <a:pt x="0" y="706120"/>
                  </a:lnTo>
                  <a:lnTo>
                    <a:pt x="0" y="141224"/>
                  </a:lnTo>
                  <a:lnTo>
                    <a:pt x="7198" y="96588"/>
                  </a:lnTo>
                  <a:lnTo>
                    <a:pt x="27245" y="57821"/>
                  </a:lnTo>
                  <a:lnTo>
                    <a:pt x="57815" y="27249"/>
                  </a:lnTo>
                  <a:lnTo>
                    <a:pt x="96583" y="7200"/>
                  </a:lnTo>
                  <a:lnTo>
                    <a:pt x="141224" y="0"/>
                  </a:lnTo>
                </a:path>
                <a:path w="1365250" h="847725">
                  <a:moveTo>
                    <a:pt x="1223518" y="0"/>
                  </a:moveTo>
                  <a:lnTo>
                    <a:pt x="1268153" y="7200"/>
                  </a:lnTo>
                  <a:lnTo>
                    <a:pt x="1306920" y="27249"/>
                  </a:lnTo>
                  <a:lnTo>
                    <a:pt x="1337492" y="57821"/>
                  </a:lnTo>
                  <a:lnTo>
                    <a:pt x="1357541" y="96588"/>
                  </a:lnTo>
                  <a:lnTo>
                    <a:pt x="1364742" y="141224"/>
                  </a:lnTo>
                  <a:lnTo>
                    <a:pt x="1364742" y="706120"/>
                  </a:lnTo>
                  <a:lnTo>
                    <a:pt x="1357541" y="750755"/>
                  </a:lnTo>
                  <a:lnTo>
                    <a:pt x="1337492" y="789522"/>
                  </a:lnTo>
                  <a:lnTo>
                    <a:pt x="1306920" y="820094"/>
                  </a:lnTo>
                  <a:lnTo>
                    <a:pt x="1268153" y="840143"/>
                  </a:lnTo>
                  <a:lnTo>
                    <a:pt x="1223518" y="847344"/>
                  </a:lnTo>
                </a:path>
              </a:pathLst>
            </a:custGeom>
            <a:ln w="25400">
              <a:solidFill>
                <a:srgbClr val="00AFEF"/>
              </a:solidFill>
            </a:ln>
          </p:spPr>
          <p:txBody>
            <a:bodyPr wrap="square" lIns="0" tIns="0" rIns="0" bIns="0" rtlCol="0"/>
            <a:lstStyle/>
            <a:p>
              <a:endParaRPr/>
            </a:p>
          </p:txBody>
        </p:sp>
        <p:sp>
          <p:nvSpPr>
            <p:cNvPr id="21" name="object 21"/>
            <p:cNvSpPr/>
            <p:nvPr/>
          </p:nvSpPr>
          <p:spPr>
            <a:xfrm>
              <a:off x="3237356" y="2713864"/>
              <a:ext cx="688340" cy="186055"/>
            </a:xfrm>
            <a:custGeom>
              <a:avLst/>
              <a:gdLst/>
              <a:ahLst/>
              <a:cxnLst/>
              <a:rect l="l" t="t" r="r" b="b"/>
              <a:pathLst>
                <a:path w="688339" h="186055">
                  <a:moveTo>
                    <a:pt x="657098" y="0"/>
                  </a:moveTo>
                  <a:lnTo>
                    <a:pt x="30988" y="0"/>
                  </a:lnTo>
                  <a:lnTo>
                    <a:pt x="18923" y="2434"/>
                  </a:lnTo>
                  <a:lnTo>
                    <a:pt x="9074" y="9074"/>
                  </a:lnTo>
                  <a:lnTo>
                    <a:pt x="2434" y="18923"/>
                  </a:lnTo>
                  <a:lnTo>
                    <a:pt x="0" y="30987"/>
                  </a:lnTo>
                  <a:lnTo>
                    <a:pt x="0" y="154939"/>
                  </a:lnTo>
                  <a:lnTo>
                    <a:pt x="2434" y="166998"/>
                  </a:lnTo>
                  <a:lnTo>
                    <a:pt x="9074" y="176849"/>
                  </a:lnTo>
                  <a:lnTo>
                    <a:pt x="18923" y="183491"/>
                  </a:lnTo>
                  <a:lnTo>
                    <a:pt x="30988" y="185927"/>
                  </a:lnTo>
                  <a:lnTo>
                    <a:pt x="657098" y="185927"/>
                  </a:lnTo>
                  <a:lnTo>
                    <a:pt x="669162" y="183491"/>
                  </a:lnTo>
                  <a:lnTo>
                    <a:pt x="679011" y="176849"/>
                  </a:lnTo>
                  <a:lnTo>
                    <a:pt x="685651" y="166998"/>
                  </a:lnTo>
                  <a:lnTo>
                    <a:pt x="688086" y="154939"/>
                  </a:lnTo>
                  <a:lnTo>
                    <a:pt x="688086" y="30987"/>
                  </a:lnTo>
                  <a:lnTo>
                    <a:pt x="685651" y="18923"/>
                  </a:lnTo>
                  <a:lnTo>
                    <a:pt x="679011" y="9074"/>
                  </a:lnTo>
                  <a:lnTo>
                    <a:pt x="669162" y="2434"/>
                  </a:lnTo>
                  <a:lnTo>
                    <a:pt x="657098" y="0"/>
                  </a:lnTo>
                  <a:close/>
                </a:path>
              </a:pathLst>
            </a:custGeom>
            <a:solidFill>
              <a:srgbClr val="92D050">
                <a:alpha val="9802"/>
              </a:srgbClr>
            </a:solidFill>
          </p:spPr>
          <p:txBody>
            <a:bodyPr wrap="square" lIns="0" tIns="0" rIns="0" bIns="0" rtlCol="0"/>
            <a:lstStyle/>
            <a:p>
              <a:endParaRPr/>
            </a:p>
          </p:txBody>
        </p:sp>
        <p:sp>
          <p:nvSpPr>
            <p:cNvPr id="22" name="object 22"/>
            <p:cNvSpPr/>
            <p:nvPr/>
          </p:nvSpPr>
          <p:spPr>
            <a:xfrm>
              <a:off x="3237356" y="2713863"/>
              <a:ext cx="688340" cy="186055"/>
            </a:xfrm>
            <a:custGeom>
              <a:avLst/>
              <a:gdLst/>
              <a:ahLst/>
              <a:cxnLst/>
              <a:rect l="l" t="t" r="r" b="b"/>
              <a:pathLst>
                <a:path w="688339" h="186055">
                  <a:moveTo>
                    <a:pt x="30987" y="185927"/>
                  </a:moveTo>
                  <a:lnTo>
                    <a:pt x="18923" y="183493"/>
                  </a:lnTo>
                  <a:lnTo>
                    <a:pt x="9074" y="176853"/>
                  </a:lnTo>
                  <a:lnTo>
                    <a:pt x="2434" y="167004"/>
                  </a:lnTo>
                  <a:lnTo>
                    <a:pt x="0" y="154939"/>
                  </a:lnTo>
                  <a:lnTo>
                    <a:pt x="0" y="30987"/>
                  </a:lnTo>
                  <a:lnTo>
                    <a:pt x="2434" y="18923"/>
                  </a:lnTo>
                  <a:lnTo>
                    <a:pt x="9074" y="9074"/>
                  </a:lnTo>
                  <a:lnTo>
                    <a:pt x="18923" y="2434"/>
                  </a:lnTo>
                  <a:lnTo>
                    <a:pt x="30987" y="0"/>
                  </a:lnTo>
                </a:path>
                <a:path w="688339" h="186055">
                  <a:moveTo>
                    <a:pt x="657097" y="0"/>
                  </a:moveTo>
                  <a:lnTo>
                    <a:pt x="669156" y="2434"/>
                  </a:lnTo>
                  <a:lnTo>
                    <a:pt x="679007" y="9074"/>
                  </a:lnTo>
                  <a:lnTo>
                    <a:pt x="685649" y="18923"/>
                  </a:lnTo>
                  <a:lnTo>
                    <a:pt x="688086" y="30987"/>
                  </a:lnTo>
                  <a:lnTo>
                    <a:pt x="688086" y="154939"/>
                  </a:lnTo>
                  <a:lnTo>
                    <a:pt x="685649" y="167004"/>
                  </a:lnTo>
                  <a:lnTo>
                    <a:pt x="679007" y="176853"/>
                  </a:lnTo>
                  <a:lnTo>
                    <a:pt x="669156" y="183493"/>
                  </a:lnTo>
                  <a:lnTo>
                    <a:pt x="657097" y="185927"/>
                  </a:lnTo>
                </a:path>
              </a:pathLst>
            </a:custGeom>
            <a:ln w="25400">
              <a:solidFill>
                <a:srgbClr val="92D050"/>
              </a:solidFill>
            </a:ln>
          </p:spPr>
          <p:txBody>
            <a:bodyPr wrap="square" lIns="0" tIns="0" rIns="0" bIns="0" rtlCol="0"/>
            <a:lstStyle/>
            <a:p>
              <a:endParaRPr/>
            </a:p>
          </p:txBody>
        </p:sp>
        <p:sp>
          <p:nvSpPr>
            <p:cNvPr id="23" name="object 23"/>
            <p:cNvSpPr/>
            <p:nvPr/>
          </p:nvSpPr>
          <p:spPr>
            <a:xfrm>
              <a:off x="3126105" y="1866521"/>
              <a:ext cx="938530" cy="805815"/>
            </a:xfrm>
            <a:custGeom>
              <a:avLst/>
              <a:gdLst/>
              <a:ahLst/>
              <a:cxnLst/>
              <a:rect l="l" t="t" r="r" b="b"/>
              <a:pathLst>
                <a:path w="938529" h="805814">
                  <a:moveTo>
                    <a:pt x="803783" y="0"/>
                  </a:moveTo>
                  <a:lnTo>
                    <a:pt x="134239" y="0"/>
                  </a:lnTo>
                  <a:lnTo>
                    <a:pt x="91807" y="6843"/>
                  </a:lnTo>
                  <a:lnTo>
                    <a:pt x="54957" y="25899"/>
                  </a:lnTo>
                  <a:lnTo>
                    <a:pt x="25899" y="54957"/>
                  </a:lnTo>
                  <a:lnTo>
                    <a:pt x="6843" y="91807"/>
                  </a:lnTo>
                  <a:lnTo>
                    <a:pt x="0" y="134238"/>
                  </a:lnTo>
                  <a:lnTo>
                    <a:pt x="0" y="671194"/>
                  </a:lnTo>
                  <a:lnTo>
                    <a:pt x="6843" y="713621"/>
                  </a:lnTo>
                  <a:lnTo>
                    <a:pt x="25899" y="750471"/>
                  </a:lnTo>
                  <a:lnTo>
                    <a:pt x="54957" y="779531"/>
                  </a:lnTo>
                  <a:lnTo>
                    <a:pt x="91807" y="798589"/>
                  </a:lnTo>
                  <a:lnTo>
                    <a:pt x="134239" y="805433"/>
                  </a:lnTo>
                  <a:lnTo>
                    <a:pt x="803783" y="805433"/>
                  </a:lnTo>
                  <a:lnTo>
                    <a:pt x="846214" y="798589"/>
                  </a:lnTo>
                  <a:lnTo>
                    <a:pt x="883064" y="779531"/>
                  </a:lnTo>
                  <a:lnTo>
                    <a:pt x="912122" y="750471"/>
                  </a:lnTo>
                  <a:lnTo>
                    <a:pt x="931178" y="713621"/>
                  </a:lnTo>
                  <a:lnTo>
                    <a:pt x="938022" y="671194"/>
                  </a:lnTo>
                  <a:lnTo>
                    <a:pt x="938022" y="134238"/>
                  </a:lnTo>
                  <a:lnTo>
                    <a:pt x="931178" y="91807"/>
                  </a:lnTo>
                  <a:lnTo>
                    <a:pt x="912122" y="54957"/>
                  </a:lnTo>
                  <a:lnTo>
                    <a:pt x="883064" y="25899"/>
                  </a:lnTo>
                  <a:lnTo>
                    <a:pt x="846214" y="6843"/>
                  </a:lnTo>
                  <a:lnTo>
                    <a:pt x="803783" y="0"/>
                  </a:lnTo>
                  <a:close/>
                </a:path>
              </a:pathLst>
            </a:custGeom>
            <a:solidFill>
              <a:srgbClr val="6F2F9F">
                <a:alpha val="9802"/>
              </a:srgbClr>
            </a:solidFill>
          </p:spPr>
          <p:txBody>
            <a:bodyPr wrap="square" lIns="0" tIns="0" rIns="0" bIns="0" rtlCol="0"/>
            <a:lstStyle/>
            <a:p>
              <a:endParaRPr/>
            </a:p>
          </p:txBody>
        </p:sp>
        <p:sp>
          <p:nvSpPr>
            <p:cNvPr id="24" name="object 24"/>
            <p:cNvSpPr/>
            <p:nvPr/>
          </p:nvSpPr>
          <p:spPr>
            <a:xfrm>
              <a:off x="3126107" y="1866518"/>
              <a:ext cx="938530" cy="805815"/>
            </a:xfrm>
            <a:custGeom>
              <a:avLst/>
              <a:gdLst/>
              <a:ahLst/>
              <a:cxnLst/>
              <a:rect l="l" t="t" r="r" b="b"/>
              <a:pathLst>
                <a:path w="938529" h="805814">
                  <a:moveTo>
                    <a:pt x="134238" y="805434"/>
                  </a:moveTo>
                  <a:lnTo>
                    <a:pt x="91807" y="798590"/>
                  </a:lnTo>
                  <a:lnTo>
                    <a:pt x="54957" y="779534"/>
                  </a:lnTo>
                  <a:lnTo>
                    <a:pt x="25899" y="750476"/>
                  </a:lnTo>
                  <a:lnTo>
                    <a:pt x="6843" y="713626"/>
                  </a:lnTo>
                  <a:lnTo>
                    <a:pt x="0" y="671195"/>
                  </a:lnTo>
                  <a:lnTo>
                    <a:pt x="0" y="134239"/>
                  </a:lnTo>
                  <a:lnTo>
                    <a:pt x="6843" y="91807"/>
                  </a:lnTo>
                  <a:lnTo>
                    <a:pt x="25899" y="54957"/>
                  </a:lnTo>
                  <a:lnTo>
                    <a:pt x="54957" y="25899"/>
                  </a:lnTo>
                  <a:lnTo>
                    <a:pt x="91807" y="6843"/>
                  </a:lnTo>
                  <a:lnTo>
                    <a:pt x="134238" y="0"/>
                  </a:lnTo>
                </a:path>
                <a:path w="938529" h="805814">
                  <a:moveTo>
                    <a:pt x="803782" y="0"/>
                  </a:moveTo>
                  <a:lnTo>
                    <a:pt x="846209" y="6843"/>
                  </a:lnTo>
                  <a:lnTo>
                    <a:pt x="883059" y="25899"/>
                  </a:lnTo>
                  <a:lnTo>
                    <a:pt x="912119" y="54957"/>
                  </a:lnTo>
                  <a:lnTo>
                    <a:pt x="931177" y="91807"/>
                  </a:lnTo>
                  <a:lnTo>
                    <a:pt x="938021" y="134239"/>
                  </a:lnTo>
                  <a:lnTo>
                    <a:pt x="938021" y="671195"/>
                  </a:lnTo>
                  <a:lnTo>
                    <a:pt x="931177" y="713626"/>
                  </a:lnTo>
                  <a:lnTo>
                    <a:pt x="912119" y="750476"/>
                  </a:lnTo>
                  <a:lnTo>
                    <a:pt x="883059" y="779534"/>
                  </a:lnTo>
                  <a:lnTo>
                    <a:pt x="846209" y="798590"/>
                  </a:lnTo>
                  <a:lnTo>
                    <a:pt x="803782" y="805434"/>
                  </a:lnTo>
                </a:path>
              </a:pathLst>
            </a:custGeom>
            <a:ln w="25400">
              <a:solidFill>
                <a:srgbClr val="6F2F9F"/>
              </a:solidFill>
            </a:ln>
          </p:spPr>
          <p:txBody>
            <a:bodyPr wrap="square" lIns="0" tIns="0" rIns="0" bIns="0" rtlCol="0"/>
            <a:lstStyle/>
            <a:p>
              <a:endParaRPr/>
            </a:p>
          </p:txBody>
        </p:sp>
        <p:sp>
          <p:nvSpPr>
            <p:cNvPr id="25" name="object 25"/>
            <p:cNvSpPr/>
            <p:nvPr/>
          </p:nvSpPr>
          <p:spPr>
            <a:xfrm>
              <a:off x="2991993" y="3847722"/>
              <a:ext cx="1199515" cy="1492250"/>
            </a:xfrm>
            <a:custGeom>
              <a:avLst/>
              <a:gdLst/>
              <a:ahLst/>
              <a:cxnLst/>
              <a:rect l="l" t="t" r="r" b="b"/>
              <a:pathLst>
                <a:path w="1199514" h="1492250">
                  <a:moveTo>
                    <a:pt x="999490" y="0"/>
                  </a:moveTo>
                  <a:lnTo>
                    <a:pt x="199898" y="0"/>
                  </a:lnTo>
                  <a:lnTo>
                    <a:pt x="154063" y="5279"/>
                  </a:lnTo>
                  <a:lnTo>
                    <a:pt x="111987" y="20317"/>
                  </a:lnTo>
                  <a:lnTo>
                    <a:pt x="74871" y="43915"/>
                  </a:lnTo>
                  <a:lnTo>
                    <a:pt x="43915" y="74871"/>
                  </a:lnTo>
                  <a:lnTo>
                    <a:pt x="20317" y="111987"/>
                  </a:lnTo>
                  <a:lnTo>
                    <a:pt x="5279" y="154063"/>
                  </a:lnTo>
                  <a:lnTo>
                    <a:pt x="0" y="199898"/>
                  </a:lnTo>
                  <a:lnTo>
                    <a:pt x="0" y="1292085"/>
                  </a:lnTo>
                  <a:lnTo>
                    <a:pt x="5279" y="1337924"/>
                  </a:lnTo>
                  <a:lnTo>
                    <a:pt x="20317" y="1380003"/>
                  </a:lnTo>
                  <a:lnTo>
                    <a:pt x="43915" y="1417121"/>
                  </a:lnTo>
                  <a:lnTo>
                    <a:pt x="74871" y="1448079"/>
                  </a:lnTo>
                  <a:lnTo>
                    <a:pt x="111987" y="1471677"/>
                  </a:lnTo>
                  <a:lnTo>
                    <a:pt x="154063" y="1486716"/>
                  </a:lnTo>
                  <a:lnTo>
                    <a:pt x="199898" y="1491996"/>
                  </a:lnTo>
                  <a:lnTo>
                    <a:pt x="999490" y="1491996"/>
                  </a:lnTo>
                  <a:lnTo>
                    <a:pt x="1045324" y="1486716"/>
                  </a:lnTo>
                  <a:lnTo>
                    <a:pt x="1087400" y="1471677"/>
                  </a:lnTo>
                  <a:lnTo>
                    <a:pt x="1124516" y="1448079"/>
                  </a:lnTo>
                  <a:lnTo>
                    <a:pt x="1155472" y="1417121"/>
                  </a:lnTo>
                  <a:lnTo>
                    <a:pt x="1179070" y="1380003"/>
                  </a:lnTo>
                  <a:lnTo>
                    <a:pt x="1194108" y="1337924"/>
                  </a:lnTo>
                  <a:lnTo>
                    <a:pt x="1199388" y="1292085"/>
                  </a:lnTo>
                  <a:lnTo>
                    <a:pt x="1199388" y="199898"/>
                  </a:lnTo>
                  <a:lnTo>
                    <a:pt x="1194108" y="154063"/>
                  </a:lnTo>
                  <a:lnTo>
                    <a:pt x="1179070" y="111987"/>
                  </a:lnTo>
                  <a:lnTo>
                    <a:pt x="1155472" y="74871"/>
                  </a:lnTo>
                  <a:lnTo>
                    <a:pt x="1124516" y="43915"/>
                  </a:lnTo>
                  <a:lnTo>
                    <a:pt x="1087400" y="20317"/>
                  </a:lnTo>
                  <a:lnTo>
                    <a:pt x="1045324" y="5279"/>
                  </a:lnTo>
                  <a:lnTo>
                    <a:pt x="999490" y="0"/>
                  </a:lnTo>
                  <a:close/>
                </a:path>
              </a:pathLst>
            </a:custGeom>
            <a:solidFill>
              <a:srgbClr val="FF62F8">
                <a:alpha val="9802"/>
              </a:srgbClr>
            </a:solidFill>
          </p:spPr>
          <p:txBody>
            <a:bodyPr wrap="square" lIns="0" tIns="0" rIns="0" bIns="0" rtlCol="0"/>
            <a:lstStyle/>
            <a:p>
              <a:endParaRPr/>
            </a:p>
          </p:txBody>
        </p:sp>
        <p:sp>
          <p:nvSpPr>
            <p:cNvPr id="26" name="object 26"/>
            <p:cNvSpPr/>
            <p:nvPr/>
          </p:nvSpPr>
          <p:spPr>
            <a:xfrm>
              <a:off x="2991996" y="3847719"/>
              <a:ext cx="1199515" cy="1492250"/>
            </a:xfrm>
            <a:custGeom>
              <a:avLst/>
              <a:gdLst/>
              <a:ahLst/>
              <a:cxnLst/>
              <a:rect l="l" t="t" r="r" b="b"/>
              <a:pathLst>
                <a:path w="1199514" h="1492250">
                  <a:moveTo>
                    <a:pt x="199898" y="1491995"/>
                  </a:moveTo>
                  <a:lnTo>
                    <a:pt x="154063" y="1486716"/>
                  </a:lnTo>
                  <a:lnTo>
                    <a:pt x="111987" y="1471678"/>
                  </a:lnTo>
                  <a:lnTo>
                    <a:pt x="74871" y="1448080"/>
                  </a:lnTo>
                  <a:lnTo>
                    <a:pt x="43915" y="1417124"/>
                  </a:lnTo>
                  <a:lnTo>
                    <a:pt x="20317" y="1380008"/>
                  </a:lnTo>
                  <a:lnTo>
                    <a:pt x="5279" y="1337932"/>
                  </a:lnTo>
                  <a:lnTo>
                    <a:pt x="0" y="1292097"/>
                  </a:lnTo>
                  <a:lnTo>
                    <a:pt x="0" y="199897"/>
                  </a:lnTo>
                  <a:lnTo>
                    <a:pt x="5279" y="154063"/>
                  </a:lnTo>
                  <a:lnTo>
                    <a:pt x="20317" y="111987"/>
                  </a:lnTo>
                  <a:lnTo>
                    <a:pt x="43915" y="74871"/>
                  </a:lnTo>
                  <a:lnTo>
                    <a:pt x="74871" y="43915"/>
                  </a:lnTo>
                  <a:lnTo>
                    <a:pt x="111987" y="20317"/>
                  </a:lnTo>
                  <a:lnTo>
                    <a:pt x="154063" y="5279"/>
                  </a:lnTo>
                  <a:lnTo>
                    <a:pt x="199898" y="0"/>
                  </a:lnTo>
                </a:path>
                <a:path w="1199514" h="1492250">
                  <a:moveTo>
                    <a:pt x="999477" y="0"/>
                  </a:moveTo>
                  <a:lnTo>
                    <a:pt x="1045312" y="5279"/>
                  </a:lnTo>
                  <a:lnTo>
                    <a:pt x="1087390" y="20317"/>
                  </a:lnTo>
                  <a:lnTo>
                    <a:pt x="1124508" y="43915"/>
                  </a:lnTo>
                  <a:lnTo>
                    <a:pt x="1155467" y="74871"/>
                  </a:lnTo>
                  <a:lnTo>
                    <a:pt x="1179067" y="111987"/>
                  </a:lnTo>
                  <a:lnTo>
                    <a:pt x="1194107" y="154063"/>
                  </a:lnTo>
                  <a:lnTo>
                    <a:pt x="1199388" y="199897"/>
                  </a:lnTo>
                  <a:lnTo>
                    <a:pt x="1199388" y="1292097"/>
                  </a:lnTo>
                  <a:lnTo>
                    <a:pt x="1194107" y="1337932"/>
                  </a:lnTo>
                  <a:lnTo>
                    <a:pt x="1179067" y="1380008"/>
                  </a:lnTo>
                  <a:lnTo>
                    <a:pt x="1155467" y="1417124"/>
                  </a:lnTo>
                  <a:lnTo>
                    <a:pt x="1124508" y="1448080"/>
                  </a:lnTo>
                  <a:lnTo>
                    <a:pt x="1087390" y="1471678"/>
                  </a:lnTo>
                  <a:lnTo>
                    <a:pt x="1045312" y="1486716"/>
                  </a:lnTo>
                  <a:lnTo>
                    <a:pt x="999477" y="1491995"/>
                  </a:lnTo>
                </a:path>
              </a:pathLst>
            </a:custGeom>
            <a:ln w="25400">
              <a:solidFill>
                <a:srgbClr val="FF62F8"/>
              </a:solidFill>
            </a:ln>
          </p:spPr>
          <p:txBody>
            <a:bodyPr wrap="square" lIns="0" tIns="0" rIns="0" bIns="0" rtlCol="0"/>
            <a:lstStyle/>
            <a:p>
              <a:endParaRPr/>
            </a:p>
          </p:txBody>
        </p:sp>
        <p:sp>
          <p:nvSpPr>
            <p:cNvPr id="27" name="object 27"/>
            <p:cNvSpPr/>
            <p:nvPr/>
          </p:nvSpPr>
          <p:spPr>
            <a:xfrm>
              <a:off x="473963" y="4100322"/>
              <a:ext cx="344805" cy="344805"/>
            </a:xfrm>
            <a:custGeom>
              <a:avLst/>
              <a:gdLst/>
              <a:ahLst/>
              <a:cxnLst/>
              <a:rect l="l" t="t" r="r" b="b"/>
              <a:pathLst>
                <a:path w="344805" h="344804">
                  <a:moveTo>
                    <a:pt x="172212" y="0"/>
                  </a:moveTo>
                  <a:lnTo>
                    <a:pt x="126431" y="6151"/>
                  </a:lnTo>
                  <a:lnTo>
                    <a:pt x="85293" y="23511"/>
                  </a:lnTo>
                  <a:lnTo>
                    <a:pt x="50439" y="50439"/>
                  </a:lnTo>
                  <a:lnTo>
                    <a:pt x="23511" y="85293"/>
                  </a:lnTo>
                  <a:lnTo>
                    <a:pt x="6151" y="126431"/>
                  </a:lnTo>
                  <a:lnTo>
                    <a:pt x="0" y="172211"/>
                  </a:lnTo>
                  <a:lnTo>
                    <a:pt x="6151" y="217992"/>
                  </a:lnTo>
                  <a:lnTo>
                    <a:pt x="23511" y="259130"/>
                  </a:lnTo>
                  <a:lnTo>
                    <a:pt x="50439" y="293984"/>
                  </a:lnTo>
                  <a:lnTo>
                    <a:pt x="85293" y="320912"/>
                  </a:lnTo>
                  <a:lnTo>
                    <a:pt x="126431" y="338272"/>
                  </a:lnTo>
                  <a:lnTo>
                    <a:pt x="172212" y="344423"/>
                  </a:lnTo>
                  <a:lnTo>
                    <a:pt x="217992" y="338272"/>
                  </a:lnTo>
                  <a:lnTo>
                    <a:pt x="259130" y="320912"/>
                  </a:lnTo>
                  <a:lnTo>
                    <a:pt x="293984" y="293984"/>
                  </a:lnTo>
                  <a:lnTo>
                    <a:pt x="320912" y="259130"/>
                  </a:lnTo>
                  <a:lnTo>
                    <a:pt x="338272" y="217992"/>
                  </a:lnTo>
                  <a:lnTo>
                    <a:pt x="344424" y="172211"/>
                  </a:lnTo>
                  <a:lnTo>
                    <a:pt x="338272" y="126431"/>
                  </a:lnTo>
                  <a:lnTo>
                    <a:pt x="320912" y="85293"/>
                  </a:lnTo>
                  <a:lnTo>
                    <a:pt x="293984" y="50439"/>
                  </a:lnTo>
                  <a:lnTo>
                    <a:pt x="259130" y="23511"/>
                  </a:lnTo>
                  <a:lnTo>
                    <a:pt x="217992" y="6151"/>
                  </a:lnTo>
                  <a:lnTo>
                    <a:pt x="172212" y="0"/>
                  </a:lnTo>
                  <a:close/>
                </a:path>
              </a:pathLst>
            </a:custGeom>
            <a:solidFill>
              <a:srgbClr val="FF62F8"/>
            </a:solidFill>
          </p:spPr>
          <p:txBody>
            <a:bodyPr wrap="square" lIns="0" tIns="0" rIns="0" bIns="0" rtlCol="0"/>
            <a:lstStyle/>
            <a:p>
              <a:endParaRPr/>
            </a:p>
          </p:txBody>
        </p:sp>
      </p:grpSp>
      <p:sp>
        <p:nvSpPr>
          <p:cNvPr id="28" name="object 28"/>
          <p:cNvSpPr txBox="1"/>
          <p:nvPr/>
        </p:nvSpPr>
        <p:spPr>
          <a:xfrm>
            <a:off x="562998" y="4087360"/>
            <a:ext cx="1602740" cy="1301115"/>
          </a:xfrm>
          <a:prstGeom prst="rect">
            <a:avLst/>
          </a:prstGeom>
        </p:spPr>
        <p:txBody>
          <a:bodyPr vert="horz" wrap="square" lIns="0" tIns="13970" rIns="0" bIns="0" rtlCol="0">
            <a:spAutoFit/>
          </a:bodyPr>
          <a:lstStyle/>
          <a:p>
            <a:pPr marL="375285" marR="5080" indent="-363220">
              <a:lnSpc>
                <a:spcPct val="99500"/>
              </a:lnSpc>
              <a:spcBef>
                <a:spcPts val="110"/>
              </a:spcBef>
              <a:tabLst>
                <a:tab pos="375285" algn="l"/>
              </a:tabLst>
            </a:pPr>
            <a:r>
              <a:rPr sz="2000" b="1" spc="-50" dirty="0">
                <a:solidFill>
                  <a:srgbClr val="FFFFFF"/>
                </a:solidFill>
                <a:latin typeface="Arial"/>
                <a:cs typeface="Arial"/>
              </a:rPr>
              <a:t>4</a:t>
            </a:r>
            <a:r>
              <a:rPr sz="2000" b="1" dirty="0">
                <a:solidFill>
                  <a:srgbClr val="FFFFFF"/>
                </a:solidFill>
                <a:latin typeface="Arial"/>
                <a:cs typeface="Arial"/>
              </a:rPr>
              <a:t>	</a:t>
            </a:r>
            <a:r>
              <a:rPr sz="3150" spc="-15" baseline="1322" dirty="0">
                <a:latin typeface="Arial MT"/>
                <a:cs typeface="Arial MT"/>
              </a:rPr>
              <a:t>Abdomen/ </a:t>
            </a:r>
            <a:r>
              <a:rPr sz="2100" spc="-10" dirty="0">
                <a:latin typeface="Arial MT"/>
                <a:cs typeface="Arial MT"/>
              </a:rPr>
              <a:t>Pelvis, Groin, Perineum</a:t>
            </a:r>
            <a:endParaRPr sz="2100">
              <a:latin typeface="Arial MT"/>
              <a:cs typeface="Arial MT"/>
            </a:endParaRPr>
          </a:p>
        </p:txBody>
      </p:sp>
      <p:grpSp>
        <p:nvGrpSpPr>
          <p:cNvPr id="29" name="object 29"/>
          <p:cNvGrpSpPr/>
          <p:nvPr/>
        </p:nvGrpSpPr>
        <p:grpSpPr>
          <a:xfrm>
            <a:off x="473963" y="2122932"/>
            <a:ext cx="344805" cy="1478280"/>
            <a:chOff x="473963" y="2122932"/>
            <a:chExt cx="344805" cy="1478280"/>
          </a:xfrm>
        </p:grpSpPr>
        <p:sp>
          <p:nvSpPr>
            <p:cNvPr id="30" name="object 30"/>
            <p:cNvSpPr/>
            <p:nvPr/>
          </p:nvSpPr>
          <p:spPr>
            <a:xfrm>
              <a:off x="473963" y="2122932"/>
              <a:ext cx="344805" cy="344805"/>
            </a:xfrm>
            <a:custGeom>
              <a:avLst/>
              <a:gdLst/>
              <a:ahLst/>
              <a:cxnLst/>
              <a:rect l="l" t="t" r="r" b="b"/>
              <a:pathLst>
                <a:path w="344805" h="344805">
                  <a:moveTo>
                    <a:pt x="172212" y="0"/>
                  </a:moveTo>
                  <a:lnTo>
                    <a:pt x="126431" y="6151"/>
                  </a:lnTo>
                  <a:lnTo>
                    <a:pt x="85293" y="23511"/>
                  </a:lnTo>
                  <a:lnTo>
                    <a:pt x="50439" y="50439"/>
                  </a:lnTo>
                  <a:lnTo>
                    <a:pt x="23511" y="85293"/>
                  </a:lnTo>
                  <a:lnTo>
                    <a:pt x="6151" y="126431"/>
                  </a:lnTo>
                  <a:lnTo>
                    <a:pt x="0" y="172212"/>
                  </a:lnTo>
                  <a:lnTo>
                    <a:pt x="6151" y="217992"/>
                  </a:lnTo>
                  <a:lnTo>
                    <a:pt x="23511" y="259130"/>
                  </a:lnTo>
                  <a:lnTo>
                    <a:pt x="50439" y="293984"/>
                  </a:lnTo>
                  <a:lnTo>
                    <a:pt x="85293" y="320912"/>
                  </a:lnTo>
                  <a:lnTo>
                    <a:pt x="126431" y="338272"/>
                  </a:lnTo>
                  <a:lnTo>
                    <a:pt x="172212" y="344424"/>
                  </a:lnTo>
                  <a:lnTo>
                    <a:pt x="217992" y="338272"/>
                  </a:lnTo>
                  <a:lnTo>
                    <a:pt x="259130" y="320912"/>
                  </a:lnTo>
                  <a:lnTo>
                    <a:pt x="293984" y="293984"/>
                  </a:lnTo>
                  <a:lnTo>
                    <a:pt x="320912" y="259130"/>
                  </a:lnTo>
                  <a:lnTo>
                    <a:pt x="338272" y="217992"/>
                  </a:lnTo>
                  <a:lnTo>
                    <a:pt x="344424" y="172212"/>
                  </a:lnTo>
                  <a:lnTo>
                    <a:pt x="338272" y="126431"/>
                  </a:lnTo>
                  <a:lnTo>
                    <a:pt x="320912" y="85293"/>
                  </a:lnTo>
                  <a:lnTo>
                    <a:pt x="293984" y="50439"/>
                  </a:lnTo>
                  <a:lnTo>
                    <a:pt x="259130" y="23511"/>
                  </a:lnTo>
                  <a:lnTo>
                    <a:pt x="217992" y="6151"/>
                  </a:lnTo>
                  <a:lnTo>
                    <a:pt x="172212" y="0"/>
                  </a:lnTo>
                  <a:close/>
                </a:path>
              </a:pathLst>
            </a:custGeom>
            <a:solidFill>
              <a:srgbClr val="6F2F9F"/>
            </a:solidFill>
          </p:spPr>
          <p:txBody>
            <a:bodyPr wrap="square" lIns="0" tIns="0" rIns="0" bIns="0" rtlCol="0"/>
            <a:lstStyle/>
            <a:p>
              <a:endParaRPr/>
            </a:p>
          </p:txBody>
        </p:sp>
        <p:sp>
          <p:nvSpPr>
            <p:cNvPr id="31" name="object 31"/>
            <p:cNvSpPr/>
            <p:nvPr/>
          </p:nvSpPr>
          <p:spPr>
            <a:xfrm>
              <a:off x="473963" y="3256788"/>
              <a:ext cx="344805" cy="344805"/>
            </a:xfrm>
            <a:custGeom>
              <a:avLst/>
              <a:gdLst/>
              <a:ahLst/>
              <a:cxnLst/>
              <a:rect l="l" t="t" r="r" b="b"/>
              <a:pathLst>
                <a:path w="344805" h="344804">
                  <a:moveTo>
                    <a:pt x="172212" y="0"/>
                  </a:moveTo>
                  <a:lnTo>
                    <a:pt x="126431" y="6151"/>
                  </a:lnTo>
                  <a:lnTo>
                    <a:pt x="85293" y="23511"/>
                  </a:lnTo>
                  <a:lnTo>
                    <a:pt x="50439" y="50439"/>
                  </a:lnTo>
                  <a:lnTo>
                    <a:pt x="23511" y="85293"/>
                  </a:lnTo>
                  <a:lnTo>
                    <a:pt x="6151" y="126431"/>
                  </a:lnTo>
                  <a:lnTo>
                    <a:pt x="0" y="172212"/>
                  </a:lnTo>
                  <a:lnTo>
                    <a:pt x="6151" y="217992"/>
                  </a:lnTo>
                  <a:lnTo>
                    <a:pt x="23511" y="259130"/>
                  </a:lnTo>
                  <a:lnTo>
                    <a:pt x="50439" y="293984"/>
                  </a:lnTo>
                  <a:lnTo>
                    <a:pt x="85293" y="320912"/>
                  </a:lnTo>
                  <a:lnTo>
                    <a:pt x="126431" y="338272"/>
                  </a:lnTo>
                  <a:lnTo>
                    <a:pt x="172212" y="344424"/>
                  </a:lnTo>
                  <a:lnTo>
                    <a:pt x="217992" y="338272"/>
                  </a:lnTo>
                  <a:lnTo>
                    <a:pt x="259130" y="320912"/>
                  </a:lnTo>
                  <a:lnTo>
                    <a:pt x="293984" y="293984"/>
                  </a:lnTo>
                  <a:lnTo>
                    <a:pt x="320912" y="259130"/>
                  </a:lnTo>
                  <a:lnTo>
                    <a:pt x="338272" y="217992"/>
                  </a:lnTo>
                  <a:lnTo>
                    <a:pt x="344424" y="172212"/>
                  </a:lnTo>
                  <a:lnTo>
                    <a:pt x="338272" y="126431"/>
                  </a:lnTo>
                  <a:lnTo>
                    <a:pt x="320912" y="85293"/>
                  </a:lnTo>
                  <a:lnTo>
                    <a:pt x="293984" y="50439"/>
                  </a:lnTo>
                  <a:lnTo>
                    <a:pt x="259130" y="23511"/>
                  </a:lnTo>
                  <a:lnTo>
                    <a:pt x="217992" y="6151"/>
                  </a:lnTo>
                  <a:lnTo>
                    <a:pt x="172212" y="0"/>
                  </a:lnTo>
                  <a:close/>
                </a:path>
              </a:pathLst>
            </a:custGeom>
            <a:solidFill>
              <a:srgbClr val="00AFEF"/>
            </a:solidFill>
          </p:spPr>
          <p:txBody>
            <a:bodyPr wrap="square" lIns="0" tIns="0" rIns="0" bIns="0" rtlCol="0"/>
            <a:lstStyle/>
            <a:p>
              <a:endParaRPr/>
            </a:p>
          </p:txBody>
        </p:sp>
      </p:grpSp>
      <p:sp>
        <p:nvSpPr>
          <p:cNvPr id="32" name="object 32"/>
          <p:cNvSpPr txBox="1"/>
          <p:nvPr/>
        </p:nvSpPr>
        <p:spPr>
          <a:xfrm>
            <a:off x="562998" y="3256670"/>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FFFFFF"/>
                </a:solidFill>
                <a:latin typeface="Arial"/>
                <a:cs typeface="Arial"/>
              </a:rPr>
              <a:t>3</a:t>
            </a:r>
            <a:endParaRPr sz="2000">
              <a:latin typeface="Arial"/>
              <a:cs typeface="Arial"/>
            </a:endParaRPr>
          </a:p>
        </p:txBody>
      </p:sp>
      <p:sp>
        <p:nvSpPr>
          <p:cNvPr id="33" name="object 33"/>
          <p:cNvSpPr/>
          <p:nvPr/>
        </p:nvSpPr>
        <p:spPr>
          <a:xfrm>
            <a:off x="473963" y="2587751"/>
            <a:ext cx="344805" cy="344805"/>
          </a:xfrm>
          <a:custGeom>
            <a:avLst/>
            <a:gdLst/>
            <a:ahLst/>
            <a:cxnLst/>
            <a:rect l="l" t="t" r="r" b="b"/>
            <a:pathLst>
              <a:path w="344805" h="344805">
                <a:moveTo>
                  <a:pt x="172212" y="0"/>
                </a:moveTo>
                <a:lnTo>
                  <a:pt x="126431" y="6151"/>
                </a:lnTo>
                <a:lnTo>
                  <a:pt x="85293" y="23511"/>
                </a:lnTo>
                <a:lnTo>
                  <a:pt x="50439" y="50439"/>
                </a:lnTo>
                <a:lnTo>
                  <a:pt x="23511" y="85293"/>
                </a:lnTo>
                <a:lnTo>
                  <a:pt x="6151" y="126431"/>
                </a:lnTo>
                <a:lnTo>
                  <a:pt x="0" y="172212"/>
                </a:lnTo>
                <a:lnTo>
                  <a:pt x="6151" y="217992"/>
                </a:lnTo>
                <a:lnTo>
                  <a:pt x="23511" y="259130"/>
                </a:lnTo>
                <a:lnTo>
                  <a:pt x="50439" y="293984"/>
                </a:lnTo>
                <a:lnTo>
                  <a:pt x="85293" y="320912"/>
                </a:lnTo>
                <a:lnTo>
                  <a:pt x="126431" y="338272"/>
                </a:lnTo>
                <a:lnTo>
                  <a:pt x="172212" y="344424"/>
                </a:lnTo>
                <a:lnTo>
                  <a:pt x="217992" y="338272"/>
                </a:lnTo>
                <a:lnTo>
                  <a:pt x="259130" y="320912"/>
                </a:lnTo>
                <a:lnTo>
                  <a:pt x="293984" y="293984"/>
                </a:lnTo>
                <a:lnTo>
                  <a:pt x="320912" y="259130"/>
                </a:lnTo>
                <a:lnTo>
                  <a:pt x="338272" y="217992"/>
                </a:lnTo>
                <a:lnTo>
                  <a:pt x="344424" y="172212"/>
                </a:lnTo>
                <a:lnTo>
                  <a:pt x="338272" y="126431"/>
                </a:lnTo>
                <a:lnTo>
                  <a:pt x="320912" y="85293"/>
                </a:lnTo>
                <a:lnTo>
                  <a:pt x="293984" y="50439"/>
                </a:lnTo>
                <a:lnTo>
                  <a:pt x="259130" y="23511"/>
                </a:lnTo>
                <a:lnTo>
                  <a:pt x="217992" y="6151"/>
                </a:lnTo>
                <a:lnTo>
                  <a:pt x="172212" y="0"/>
                </a:lnTo>
                <a:close/>
              </a:path>
            </a:pathLst>
          </a:custGeom>
          <a:solidFill>
            <a:srgbClr val="92D050"/>
          </a:solidFill>
        </p:spPr>
        <p:txBody>
          <a:bodyPr wrap="square" lIns="0" tIns="0" rIns="0" bIns="0" rtlCol="0"/>
          <a:lstStyle/>
          <a:p>
            <a:endParaRPr/>
          </a:p>
        </p:txBody>
      </p:sp>
      <p:sp>
        <p:nvSpPr>
          <p:cNvPr id="34" name="object 34"/>
          <p:cNvSpPr txBox="1"/>
          <p:nvPr/>
        </p:nvSpPr>
        <p:spPr>
          <a:xfrm>
            <a:off x="562998" y="1962367"/>
            <a:ext cx="167005" cy="955675"/>
          </a:xfrm>
          <a:prstGeom prst="rect">
            <a:avLst/>
          </a:prstGeom>
        </p:spPr>
        <p:txBody>
          <a:bodyPr vert="horz" wrap="square" lIns="0" tIns="172720" rIns="0" bIns="0" rtlCol="0">
            <a:spAutoFit/>
          </a:bodyPr>
          <a:lstStyle/>
          <a:p>
            <a:pPr marL="12700">
              <a:lnSpc>
                <a:spcPct val="100000"/>
              </a:lnSpc>
              <a:spcBef>
                <a:spcPts val="1360"/>
              </a:spcBef>
            </a:pPr>
            <a:r>
              <a:rPr sz="2000" b="1" spc="-50" dirty="0">
                <a:solidFill>
                  <a:srgbClr val="FFFFFF"/>
                </a:solidFill>
                <a:latin typeface="Arial"/>
                <a:cs typeface="Arial"/>
              </a:rPr>
              <a:t>1</a:t>
            </a:r>
            <a:endParaRPr sz="2000">
              <a:latin typeface="Arial"/>
              <a:cs typeface="Arial"/>
            </a:endParaRPr>
          </a:p>
          <a:p>
            <a:pPr marL="12700">
              <a:lnSpc>
                <a:spcPct val="100000"/>
              </a:lnSpc>
              <a:spcBef>
                <a:spcPts val="1260"/>
              </a:spcBef>
            </a:pPr>
            <a:r>
              <a:rPr sz="2000" b="1" spc="-50" dirty="0">
                <a:solidFill>
                  <a:srgbClr val="FFFFFF"/>
                </a:solidFill>
                <a:latin typeface="Arial"/>
                <a:cs typeface="Arial"/>
              </a:rPr>
              <a:t>2</a:t>
            </a:r>
            <a:endParaRPr sz="2000">
              <a:latin typeface="Arial"/>
              <a:cs typeface="Arial"/>
            </a:endParaRPr>
          </a:p>
        </p:txBody>
      </p:sp>
      <p:grpSp>
        <p:nvGrpSpPr>
          <p:cNvPr id="35" name="object 35"/>
          <p:cNvGrpSpPr/>
          <p:nvPr/>
        </p:nvGrpSpPr>
        <p:grpSpPr>
          <a:xfrm>
            <a:off x="1764664" y="2287397"/>
            <a:ext cx="5541010" cy="3124200"/>
            <a:chOff x="1764664" y="2287397"/>
            <a:chExt cx="5541010" cy="3124200"/>
          </a:xfrm>
        </p:grpSpPr>
        <p:sp>
          <p:nvSpPr>
            <p:cNvPr id="36" name="object 36"/>
            <p:cNvSpPr/>
            <p:nvPr/>
          </p:nvSpPr>
          <p:spPr>
            <a:xfrm>
              <a:off x="2249804" y="4268342"/>
              <a:ext cx="540385" cy="0"/>
            </a:xfrm>
            <a:custGeom>
              <a:avLst/>
              <a:gdLst/>
              <a:ahLst/>
              <a:cxnLst/>
              <a:rect l="l" t="t" r="r" b="b"/>
              <a:pathLst>
                <a:path w="540385">
                  <a:moveTo>
                    <a:pt x="0" y="0"/>
                  </a:moveTo>
                  <a:lnTo>
                    <a:pt x="540004" y="0"/>
                  </a:lnTo>
                </a:path>
              </a:pathLst>
            </a:custGeom>
            <a:ln w="25400">
              <a:solidFill>
                <a:srgbClr val="FF62F8"/>
              </a:solidFill>
            </a:ln>
          </p:spPr>
          <p:txBody>
            <a:bodyPr wrap="square" lIns="0" tIns="0" rIns="0" bIns="0" rtlCol="0"/>
            <a:lstStyle/>
            <a:p>
              <a:endParaRPr/>
            </a:p>
          </p:txBody>
        </p:sp>
        <p:sp>
          <p:nvSpPr>
            <p:cNvPr id="37" name="object 37"/>
            <p:cNvSpPr/>
            <p:nvPr/>
          </p:nvSpPr>
          <p:spPr>
            <a:xfrm>
              <a:off x="1839086" y="3408044"/>
              <a:ext cx="849630" cy="0"/>
            </a:xfrm>
            <a:custGeom>
              <a:avLst/>
              <a:gdLst/>
              <a:ahLst/>
              <a:cxnLst/>
              <a:rect l="l" t="t" r="r" b="b"/>
              <a:pathLst>
                <a:path w="849630">
                  <a:moveTo>
                    <a:pt x="0" y="0"/>
                  </a:moveTo>
                  <a:lnTo>
                    <a:pt x="849604" y="0"/>
                  </a:lnTo>
                </a:path>
              </a:pathLst>
            </a:custGeom>
            <a:ln w="25400">
              <a:solidFill>
                <a:srgbClr val="00AFEF"/>
              </a:solidFill>
            </a:ln>
          </p:spPr>
          <p:txBody>
            <a:bodyPr wrap="square" lIns="0" tIns="0" rIns="0" bIns="0" rtlCol="0"/>
            <a:lstStyle/>
            <a:p>
              <a:endParaRPr/>
            </a:p>
          </p:txBody>
        </p:sp>
        <p:sp>
          <p:nvSpPr>
            <p:cNvPr id="38" name="object 38"/>
            <p:cNvSpPr/>
            <p:nvPr/>
          </p:nvSpPr>
          <p:spPr>
            <a:xfrm>
              <a:off x="1777364" y="2809875"/>
              <a:ext cx="1260475" cy="0"/>
            </a:xfrm>
            <a:custGeom>
              <a:avLst/>
              <a:gdLst/>
              <a:ahLst/>
              <a:cxnLst/>
              <a:rect l="l" t="t" r="r" b="b"/>
              <a:pathLst>
                <a:path w="1260475">
                  <a:moveTo>
                    <a:pt x="0" y="0"/>
                  </a:moveTo>
                  <a:lnTo>
                    <a:pt x="1260005" y="0"/>
                  </a:lnTo>
                </a:path>
              </a:pathLst>
            </a:custGeom>
            <a:ln w="25400">
              <a:solidFill>
                <a:srgbClr val="92D050"/>
              </a:solidFill>
            </a:ln>
          </p:spPr>
          <p:txBody>
            <a:bodyPr wrap="square" lIns="0" tIns="0" rIns="0" bIns="0" rtlCol="0"/>
            <a:lstStyle/>
            <a:p>
              <a:endParaRPr/>
            </a:p>
          </p:txBody>
        </p:sp>
        <p:sp>
          <p:nvSpPr>
            <p:cNvPr id="39" name="object 39"/>
            <p:cNvSpPr/>
            <p:nvPr/>
          </p:nvSpPr>
          <p:spPr>
            <a:xfrm>
              <a:off x="1795652" y="2300097"/>
              <a:ext cx="1119505" cy="0"/>
            </a:xfrm>
            <a:custGeom>
              <a:avLst/>
              <a:gdLst/>
              <a:ahLst/>
              <a:cxnLst/>
              <a:rect l="l" t="t" r="r" b="b"/>
              <a:pathLst>
                <a:path w="1119505">
                  <a:moveTo>
                    <a:pt x="0" y="0"/>
                  </a:moveTo>
                  <a:lnTo>
                    <a:pt x="1119047" y="0"/>
                  </a:lnTo>
                </a:path>
              </a:pathLst>
            </a:custGeom>
            <a:ln w="25400">
              <a:solidFill>
                <a:srgbClr val="6F2F9F"/>
              </a:solidFill>
            </a:ln>
          </p:spPr>
          <p:txBody>
            <a:bodyPr wrap="square" lIns="0" tIns="0" rIns="0" bIns="0" rtlCol="0"/>
            <a:lstStyle/>
            <a:p>
              <a:endParaRPr/>
            </a:p>
          </p:txBody>
        </p:sp>
        <p:sp>
          <p:nvSpPr>
            <p:cNvPr id="40" name="object 40"/>
            <p:cNvSpPr/>
            <p:nvPr/>
          </p:nvSpPr>
          <p:spPr>
            <a:xfrm>
              <a:off x="5692520" y="3853055"/>
              <a:ext cx="773430" cy="1545590"/>
            </a:xfrm>
            <a:custGeom>
              <a:avLst/>
              <a:gdLst/>
              <a:ahLst/>
              <a:cxnLst/>
              <a:rect l="l" t="t" r="r" b="b"/>
              <a:pathLst>
                <a:path w="773429" h="1545589">
                  <a:moveTo>
                    <a:pt x="644525" y="0"/>
                  </a:moveTo>
                  <a:lnTo>
                    <a:pt x="128905" y="0"/>
                  </a:lnTo>
                  <a:lnTo>
                    <a:pt x="78727" y="10129"/>
                  </a:lnTo>
                  <a:lnTo>
                    <a:pt x="37753" y="37753"/>
                  </a:lnTo>
                  <a:lnTo>
                    <a:pt x="10129" y="78727"/>
                  </a:lnTo>
                  <a:lnTo>
                    <a:pt x="0" y="128905"/>
                  </a:lnTo>
                  <a:lnTo>
                    <a:pt x="0" y="1416431"/>
                  </a:lnTo>
                  <a:lnTo>
                    <a:pt x="10129" y="1466602"/>
                  </a:lnTo>
                  <a:lnTo>
                    <a:pt x="37753" y="1507577"/>
                  </a:lnTo>
                  <a:lnTo>
                    <a:pt x="78727" y="1535204"/>
                  </a:lnTo>
                  <a:lnTo>
                    <a:pt x="128905" y="1545336"/>
                  </a:lnTo>
                  <a:lnTo>
                    <a:pt x="644525" y="1545336"/>
                  </a:lnTo>
                  <a:lnTo>
                    <a:pt x="694702" y="1535204"/>
                  </a:lnTo>
                  <a:lnTo>
                    <a:pt x="735676" y="1507577"/>
                  </a:lnTo>
                  <a:lnTo>
                    <a:pt x="763300" y="1466602"/>
                  </a:lnTo>
                  <a:lnTo>
                    <a:pt x="773430" y="1416431"/>
                  </a:lnTo>
                  <a:lnTo>
                    <a:pt x="773430" y="128905"/>
                  </a:lnTo>
                  <a:lnTo>
                    <a:pt x="763300" y="78727"/>
                  </a:lnTo>
                  <a:lnTo>
                    <a:pt x="735676" y="37753"/>
                  </a:lnTo>
                  <a:lnTo>
                    <a:pt x="694702" y="10129"/>
                  </a:lnTo>
                  <a:lnTo>
                    <a:pt x="644525" y="0"/>
                  </a:lnTo>
                  <a:close/>
                </a:path>
              </a:pathLst>
            </a:custGeom>
            <a:solidFill>
              <a:srgbClr val="006FC0">
                <a:alpha val="9802"/>
              </a:srgbClr>
            </a:solidFill>
          </p:spPr>
          <p:txBody>
            <a:bodyPr wrap="square" lIns="0" tIns="0" rIns="0" bIns="0" rtlCol="0"/>
            <a:lstStyle/>
            <a:p>
              <a:endParaRPr/>
            </a:p>
          </p:txBody>
        </p:sp>
        <p:sp>
          <p:nvSpPr>
            <p:cNvPr id="41" name="object 41"/>
            <p:cNvSpPr/>
            <p:nvPr/>
          </p:nvSpPr>
          <p:spPr>
            <a:xfrm>
              <a:off x="5692523" y="3853052"/>
              <a:ext cx="773430" cy="1545590"/>
            </a:xfrm>
            <a:custGeom>
              <a:avLst/>
              <a:gdLst/>
              <a:ahLst/>
              <a:cxnLst/>
              <a:rect l="l" t="t" r="r" b="b"/>
              <a:pathLst>
                <a:path w="773429" h="1545589">
                  <a:moveTo>
                    <a:pt x="128904" y="1545336"/>
                  </a:moveTo>
                  <a:lnTo>
                    <a:pt x="78727" y="1535206"/>
                  </a:lnTo>
                  <a:lnTo>
                    <a:pt x="37753" y="1507582"/>
                  </a:lnTo>
                  <a:lnTo>
                    <a:pt x="10129" y="1466608"/>
                  </a:lnTo>
                  <a:lnTo>
                    <a:pt x="0" y="1416431"/>
                  </a:lnTo>
                  <a:lnTo>
                    <a:pt x="0" y="128905"/>
                  </a:lnTo>
                  <a:lnTo>
                    <a:pt x="10129" y="78727"/>
                  </a:lnTo>
                  <a:lnTo>
                    <a:pt x="37753" y="37753"/>
                  </a:lnTo>
                  <a:lnTo>
                    <a:pt x="78727" y="10129"/>
                  </a:lnTo>
                  <a:lnTo>
                    <a:pt x="128904" y="0"/>
                  </a:lnTo>
                </a:path>
                <a:path w="773429" h="1545589">
                  <a:moveTo>
                    <a:pt x="644512" y="0"/>
                  </a:moveTo>
                  <a:lnTo>
                    <a:pt x="694691" y="10129"/>
                  </a:lnTo>
                  <a:lnTo>
                    <a:pt x="735669" y="37753"/>
                  </a:lnTo>
                  <a:lnTo>
                    <a:pt x="763298" y="78727"/>
                  </a:lnTo>
                  <a:lnTo>
                    <a:pt x="773429" y="128905"/>
                  </a:lnTo>
                  <a:lnTo>
                    <a:pt x="773429" y="1416431"/>
                  </a:lnTo>
                  <a:lnTo>
                    <a:pt x="763298" y="1466608"/>
                  </a:lnTo>
                  <a:lnTo>
                    <a:pt x="735669" y="1507582"/>
                  </a:lnTo>
                  <a:lnTo>
                    <a:pt x="694691" y="1535206"/>
                  </a:lnTo>
                  <a:lnTo>
                    <a:pt x="644512" y="1545336"/>
                  </a:lnTo>
                </a:path>
              </a:pathLst>
            </a:custGeom>
            <a:ln w="25400">
              <a:solidFill>
                <a:srgbClr val="006FC0"/>
              </a:solidFill>
            </a:ln>
          </p:spPr>
          <p:txBody>
            <a:bodyPr wrap="square" lIns="0" tIns="0" rIns="0" bIns="0" rtlCol="0"/>
            <a:lstStyle/>
            <a:p>
              <a:endParaRPr/>
            </a:p>
          </p:txBody>
        </p:sp>
        <p:sp>
          <p:nvSpPr>
            <p:cNvPr id="42" name="object 42"/>
            <p:cNvSpPr/>
            <p:nvPr/>
          </p:nvSpPr>
          <p:spPr>
            <a:xfrm>
              <a:off x="5692520" y="2423544"/>
              <a:ext cx="748030" cy="1389380"/>
            </a:xfrm>
            <a:custGeom>
              <a:avLst/>
              <a:gdLst/>
              <a:ahLst/>
              <a:cxnLst/>
              <a:rect l="l" t="t" r="r" b="b"/>
              <a:pathLst>
                <a:path w="748029" h="1389379">
                  <a:moveTo>
                    <a:pt x="622935" y="0"/>
                  </a:moveTo>
                  <a:lnTo>
                    <a:pt x="124587" y="0"/>
                  </a:lnTo>
                  <a:lnTo>
                    <a:pt x="76091" y="9790"/>
                  </a:lnTo>
                  <a:lnTo>
                    <a:pt x="36490" y="36490"/>
                  </a:lnTo>
                  <a:lnTo>
                    <a:pt x="9790" y="76091"/>
                  </a:lnTo>
                  <a:lnTo>
                    <a:pt x="0" y="124587"/>
                  </a:lnTo>
                  <a:lnTo>
                    <a:pt x="0" y="1264539"/>
                  </a:lnTo>
                  <a:lnTo>
                    <a:pt x="9790" y="1313034"/>
                  </a:lnTo>
                  <a:lnTo>
                    <a:pt x="36490" y="1352635"/>
                  </a:lnTo>
                  <a:lnTo>
                    <a:pt x="76091" y="1379335"/>
                  </a:lnTo>
                  <a:lnTo>
                    <a:pt x="124587" y="1389126"/>
                  </a:lnTo>
                  <a:lnTo>
                    <a:pt x="622935" y="1389126"/>
                  </a:lnTo>
                  <a:lnTo>
                    <a:pt x="671430" y="1379335"/>
                  </a:lnTo>
                  <a:lnTo>
                    <a:pt x="711031" y="1352635"/>
                  </a:lnTo>
                  <a:lnTo>
                    <a:pt x="737731" y="1313034"/>
                  </a:lnTo>
                  <a:lnTo>
                    <a:pt x="747522" y="1264539"/>
                  </a:lnTo>
                  <a:lnTo>
                    <a:pt x="747522" y="124587"/>
                  </a:lnTo>
                  <a:lnTo>
                    <a:pt x="737731" y="76091"/>
                  </a:lnTo>
                  <a:lnTo>
                    <a:pt x="711031" y="36490"/>
                  </a:lnTo>
                  <a:lnTo>
                    <a:pt x="671430" y="9790"/>
                  </a:lnTo>
                  <a:lnTo>
                    <a:pt x="622935" y="0"/>
                  </a:lnTo>
                  <a:close/>
                </a:path>
              </a:pathLst>
            </a:custGeom>
            <a:solidFill>
              <a:srgbClr val="FFC000">
                <a:alpha val="9802"/>
              </a:srgbClr>
            </a:solidFill>
          </p:spPr>
          <p:txBody>
            <a:bodyPr wrap="square" lIns="0" tIns="0" rIns="0" bIns="0" rtlCol="0"/>
            <a:lstStyle/>
            <a:p>
              <a:endParaRPr/>
            </a:p>
          </p:txBody>
        </p:sp>
        <p:sp>
          <p:nvSpPr>
            <p:cNvPr id="43" name="object 43"/>
            <p:cNvSpPr/>
            <p:nvPr/>
          </p:nvSpPr>
          <p:spPr>
            <a:xfrm>
              <a:off x="5692523" y="2423541"/>
              <a:ext cx="748030" cy="1389380"/>
            </a:xfrm>
            <a:custGeom>
              <a:avLst/>
              <a:gdLst/>
              <a:ahLst/>
              <a:cxnLst/>
              <a:rect l="l" t="t" r="r" b="b"/>
              <a:pathLst>
                <a:path w="748029" h="1389379">
                  <a:moveTo>
                    <a:pt x="124587" y="1389125"/>
                  </a:moveTo>
                  <a:lnTo>
                    <a:pt x="76091" y="1379335"/>
                  </a:lnTo>
                  <a:lnTo>
                    <a:pt x="36490" y="1352635"/>
                  </a:lnTo>
                  <a:lnTo>
                    <a:pt x="9790" y="1313034"/>
                  </a:lnTo>
                  <a:lnTo>
                    <a:pt x="0" y="1264538"/>
                  </a:lnTo>
                  <a:lnTo>
                    <a:pt x="0" y="124586"/>
                  </a:lnTo>
                  <a:lnTo>
                    <a:pt x="9790" y="76091"/>
                  </a:lnTo>
                  <a:lnTo>
                    <a:pt x="36490" y="36490"/>
                  </a:lnTo>
                  <a:lnTo>
                    <a:pt x="76091" y="9790"/>
                  </a:lnTo>
                  <a:lnTo>
                    <a:pt x="124587" y="0"/>
                  </a:lnTo>
                </a:path>
                <a:path w="748029" h="1389379">
                  <a:moveTo>
                    <a:pt x="622935" y="0"/>
                  </a:moveTo>
                  <a:lnTo>
                    <a:pt x="671430" y="9790"/>
                  </a:lnTo>
                  <a:lnTo>
                    <a:pt x="711031" y="36490"/>
                  </a:lnTo>
                  <a:lnTo>
                    <a:pt x="737731" y="76091"/>
                  </a:lnTo>
                  <a:lnTo>
                    <a:pt x="747522" y="124586"/>
                  </a:lnTo>
                  <a:lnTo>
                    <a:pt x="747522" y="1264538"/>
                  </a:lnTo>
                  <a:lnTo>
                    <a:pt x="737731" y="1313034"/>
                  </a:lnTo>
                  <a:lnTo>
                    <a:pt x="711031" y="1352635"/>
                  </a:lnTo>
                  <a:lnTo>
                    <a:pt x="671430" y="1379335"/>
                  </a:lnTo>
                  <a:lnTo>
                    <a:pt x="622935" y="1389125"/>
                  </a:lnTo>
                </a:path>
              </a:pathLst>
            </a:custGeom>
            <a:ln w="25400">
              <a:solidFill>
                <a:srgbClr val="FFC000"/>
              </a:solidFill>
            </a:ln>
          </p:spPr>
          <p:txBody>
            <a:bodyPr wrap="square" lIns="0" tIns="0" rIns="0" bIns="0" rtlCol="0"/>
            <a:lstStyle/>
            <a:p>
              <a:endParaRPr/>
            </a:p>
          </p:txBody>
        </p:sp>
        <p:sp>
          <p:nvSpPr>
            <p:cNvPr id="44" name="object 44"/>
            <p:cNvSpPr/>
            <p:nvPr/>
          </p:nvSpPr>
          <p:spPr>
            <a:xfrm>
              <a:off x="6960869" y="4322826"/>
              <a:ext cx="344805" cy="344805"/>
            </a:xfrm>
            <a:custGeom>
              <a:avLst/>
              <a:gdLst/>
              <a:ahLst/>
              <a:cxnLst/>
              <a:rect l="l" t="t" r="r" b="b"/>
              <a:pathLst>
                <a:path w="344804" h="344804">
                  <a:moveTo>
                    <a:pt x="172212" y="0"/>
                  </a:moveTo>
                  <a:lnTo>
                    <a:pt x="126431" y="6151"/>
                  </a:lnTo>
                  <a:lnTo>
                    <a:pt x="85293" y="23511"/>
                  </a:lnTo>
                  <a:lnTo>
                    <a:pt x="50439" y="50439"/>
                  </a:lnTo>
                  <a:lnTo>
                    <a:pt x="23511" y="85293"/>
                  </a:lnTo>
                  <a:lnTo>
                    <a:pt x="6151" y="126431"/>
                  </a:lnTo>
                  <a:lnTo>
                    <a:pt x="0" y="172212"/>
                  </a:lnTo>
                  <a:lnTo>
                    <a:pt x="6151" y="217992"/>
                  </a:lnTo>
                  <a:lnTo>
                    <a:pt x="23511" y="259130"/>
                  </a:lnTo>
                  <a:lnTo>
                    <a:pt x="50439" y="293984"/>
                  </a:lnTo>
                  <a:lnTo>
                    <a:pt x="85293" y="320912"/>
                  </a:lnTo>
                  <a:lnTo>
                    <a:pt x="126431" y="338272"/>
                  </a:lnTo>
                  <a:lnTo>
                    <a:pt x="172212" y="344424"/>
                  </a:lnTo>
                  <a:lnTo>
                    <a:pt x="217992" y="338272"/>
                  </a:lnTo>
                  <a:lnTo>
                    <a:pt x="259130" y="320912"/>
                  </a:lnTo>
                  <a:lnTo>
                    <a:pt x="293984" y="293984"/>
                  </a:lnTo>
                  <a:lnTo>
                    <a:pt x="320912" y="259130"/>
                  </a:lnTo>
                  <a:lnTo>
                    <a:pt x="338272" y="217992"/>
                  </a:lnTo>
                  <a:lnTo>
                    <a:pt x="344424" y="172212"/>
                  </a:lnTo>
                  <a:lnTo>
                    <a:pt x="338272" y="126431"/>
                  </a:lnTo>
                  <a:lnTo>
                    <a:pt x="320912" y="85293"/>
                  </a:lnTo>
                  <a:lnTo>
                    <a:pt x="293984" y="50439"/>
                  </a:lnTo>
                  <a:lnTo>
                    <a:pt x="259130" y="23511"/>
                  </a:lnTo>
                  <a:lnTo>
                    <a:pt x="217992" y="6151"/>
                  </a:lnTo>
                  <a:lnTo>
                    <a:pt x="172212" y="0"/>
                  </a:lnTo>
                  <a:close/>
                </a:path>
              </a:pathLst>
            </a:custGeom>
            <a:solidFill>
              <a:srgbClr val="006FC0"/>
            </a:solidFill>
          </p:spPr>
          <p:txBody>
            <a:bodyPr wrap="square" lIns="0" tIns="0" rIns="0" bIns="0" rtlCol="0"/>
            <a:lstStyle/>
            <a:p>
              <a:endParaRPr/>
            </a:p>
          </p:txBody>
        </p:sp>
      </p:grpSp>
      <p:sp>
        <p:nvSpPr>
          <p:cNvPr id="45" name="object 45"/>
          <p:cNvSpPr txBox="1"/>
          <p:nvPr/>
        </p:nvSpPr>
        <p:spPr>
          <a:xfrm>
            <a:off x="7049658" y="4323040"/>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FFFFFF"/>
                </a:solidFill>
                <a:latin typeface="Arial"/>
                <a:cs typeface="Arial"/>
              </a:rPr>
              <a:t>5</a:t>
            </a:r>
            <a:endParaRPr sz="2000">
              <a:latin typeface="Arial"/>
              <a:cs typeface="Arial"/>
            </a:endParaRPr>
          </a:p>
        </p:txBody>
      </p:sp>
      <p:grpSp>
        <p:nvGrpSpPr>
          <p:cNvPr id="46" name="object 46"/>
          <p:cNvGrpSpPr/>
          <p:nvPr/>
        </p:nvGrpSpPr>
        <p:grpSpPr>
          <a:xfrm>
            <a:off x="5184827" y="2654698"/>
            <a:ext cx="2120900" cy="1339215"/>
            <a:chOff x="5184827" y="2654698"/>
            <a:chExt cx="2120900" cy="1339215"/>
          </a:xfrm>
        </p:grpSpPr>
        <p:sp>
          <p:nvSpPr>
            <p:cNvPr id="47" name="object 47"/>
            <p:cNvSpPr/>
            <p:nvPr/>
          </p:nvSpPr>
          <p:spPr>
            <a:xfrm>
              <a:off x="6333018" y="2721060"/>
              <a:ext cx="618490" cy="1260475"/>
            </a:xfrm>
            <a:custGeom>
              <a:avLst/>
              <a:gdLst/>
              <a:ahLst/>
              <a:cxnLst/>
              <a:rect l="l" t="t" r="r" b="b"/>
              <a:pathLst>
                <a:path w="618490" h="1260475">
                  <a:moveTo>
                    <a:pt x="256858" y="0"/>
                  </a:moveTo>
                  <a:lnTo>
                    <a:pt x="37145" y="58913"/>
                  </a:lnTo>
                  <a:lnTo>
                    <a:pt x="6121" y="83626"/>
                  </a:lnTo>
                  <a:lnTo>
                    <a:pt x="0" y="102524"/>
                  </a:lnTo>
                  <a:lnTo>
                    <a:pt x="1661" y="123035"/>
                  </a:lnTo>
                  <a:lnTo>
                    <a:pt x="317815" y="1222995"/>
                  </a:lnTo>
                  <a:lnTo>
                    <a:pt x="327304" y="1241257"/>
                  </a:lnTo>
                  <a:lnTo>
                    <a:pt x="342528" y="1254020"/>
                  </a:lnTo>
                  <a:lnTo>
                    <a:pt x="361426" y="1260141"/>
                  </a:lnTo>
                  <a:lnTo>
                    <a:pt x="381938" y="1258479"/>
                  </a:lnTo>
                  <a:lnTo>
                    <a:pt x="581137" y="1201227"/>
                  </a:lnTo>
                  <a:lnTo>
                    <a:pt x="599399" y="1191739"/>
                  </a:lnTo>
                  <a:lnTo>
                    <a:pt x="612162" y="1176515"/>
                  </a:lnTo>
                  <a:lnTo>
                    <a:pt x="618283" y="1157616"/>
                  </a:lnTo>
                  <a:lnTo>
                    <a:pt x="616621" y="1137105"/>
                  </a:lnTo>
                  <a:lnTo>
                    <a:pt x="300467" y="37145"/>
                  </a:lnTo>
                  <a:lnTo>
                    <a:pt x="290984" y="18883"/>
                  </a:lnTo>
                  <a:lnTo>
                    <a:pt x="275759" y="6121"/>
                  </a:lnTo>
                  <a:lnTo>
                    <a:pt x="256858" y="0"/>
                  </a:lnTo>
                  <a:close/>
                </a:path>
              </a:pathLst>
            </a:custGeom>
            <a:solidFill>
              <a:srgbClr val="FF0000">
                <a:alpha val="9802"/>
              </a:srgbClr>
            </a:solidFill>
          </p:spPr>
          <p:txBody>
            <a:bodyPr wrap="square" lIns="0" tIns="0" rIns="0" bIns="0" rtlCol="0"/>
            <a:lstStyle/>
            <a:p>
              <a:endParaRPr/>
            </a:p>
          </p:txBody>
        </p:sp>
        <p:sp>
          <p:nvSpPr>
            <p:cNvPr id="48" name="object 48"/>
            <p:cNvSpPr/>
            <p:nvPr/>
          </p:nvSpPr>
          <p:spPr>
            <a:xfrm>
              <a:off x="6333014" y="2721059"/>
              <a:ext cx="618490" cy="1260475"/>
            </a:xfrm>
            <a:custGeom>
              <a:avLst/>
              <a:gdLst/>
              <a:ahLst/>
              <a:cxnLst/>
              <a:rect l="l" t="t" r="r" b="b"/>
              <a:pathLst>
                <a:path w="618490" h="1260475">
                  <a:moveTo>
                    <a:pt x="581142" y="1201227"/>
                  </a:moveTo>
                  <a:lnTo>
                    <a:pt x="599404" y="1191739"/>
                  </a:lnTo>
                  <a:lnTo>
                    <a:pt x="612167" y="1176515"/>
                  </a:lnTo>
                  <a:lnTo>
                    <a:pt x="618288" y="1157616"/>
                  </a:lnTo>
                  <a:lnTo>
                    <a:pt x="616626" y="1137105"/>
                  </a:lnTo>
                  <a:lnTo>
                    <a:pt x="300472" y="37145"/>
                  </a:lnTo>
                  <a:lnTo>
                    <a:pt x="290984" y="18883"/>
                  </a:lnTo>
                  <a:lnTo>
                    <a:pt x="275760" y="6121"/>
                  </a:lnTo>
                  <a:lnTo>
                    <a:pt x="256862" y="0"/>
                  </a:lnTo>
                  <a:lnTo>
                    <a:pt x="236350" y="1661"/>
                  </a:lnTo>
                </a:path>
                <a:path w="618490" h="1260475">
                  <a:moveTo>
                    <a:pt x="37151" y="58913"/>
                  </a:moveTo>
                  <a:lnTo>
                    <a:pt x="18888" y="68402"/>
                  </a:lnTo>
                  <a:lnTo>
                    <a:pt x="6124" y="83626"/>
                  </a:lnTo>
                  <a:lnTo>
                    <a:pt x="0" y="102524"/>
                  </a:lnTo>
                  <a:lnTo>
                    <a:pt x="1654" y="123035"/>
                  </a:lnTo>
                  <a:lnTo>
                    <a:pt x="317821" y="1222995"/>
                  </a:lnTo>
                  <a:lnTo>
                    <a:pt x="327304" y="1241257"/>
                  </a:lnTo>
                  <a:lnTo>
                    <a:pt x="342528" y="1254020"/>
                  </a:lnTo>
                  <a:lnTo>
                    <a:pt x="361430" y="1260141"/>
                  </a:lnTo>
                  <a:lnTo>
                    <a:pt x="381943" y="1258479"/>
                  </a:lnTo>
                </a:path>
              </a:pathLst>
            </a:custGeom>
            <a:ln w="25400">
              <a:solidFill>
                <a:srgbClr val="FF0000"/>
              </a:solidFill>
            </a:ln>
          </p:spPr>
          <p:txBody>
            <a:bodyPr wrap="square" lIns="0" tIns="0" rIns="0" bIns="0" rtlCol="0"/>
            <a:lstStyle/>
            <a:p>
              <a:endParaRPr/>
            </a:p>
          </p:txBody>
        </p:sp>
        <p:sp>
          <p:nvSpPr>
            <p:cNvPr id="49" name="object 49"/>
            <p:cNvSpPr/>
            <p:nvPr/>
          </p:nvSpPr>
          <p:spPr>
            <a:xfrm>
              <a:off x="5197528" y="2667400"/>
              <a:ext cx="618490" cy="1260475"/>
            </a:xfrm>
            <a:custGeom>
              <a:avLst/>
              <a:gdLst/>
              <a:ahLst/>
              <a:cxnLst/>
              <a:rect l="l" t="t" r="r" b="b"/>
              <a:pathLst>
                <a:path w="618489" h="1260475">
                  <a:moveTo>
                    <a:pt x="361424" y="0"/>
                  </a:moveTo>
                  <a:lnTo>
                    <a:pt x="327299" y="18883"/>
                  </a:lnTo>
                  <a:lnTo>
                    <a:pt x="1661" y="1137105"/>
                  </a:lnTo>
                  <a:lnTo>
                    <a:pt x="0" y="1157616"/>
                  </a:lnTo>
                  <a:lnTo>
                    <a:pt x="6121" y="1176515"/>
                  </a:lnTo>
                  <a:lnTo>
                    <a:pt x="18883" y="1191739"/>
                  </a:lnTo>
                  <a:lnTo>
                    <a:pt x="37145" y="1201227"/>
                  </a:lnTo>
                  <a:lnTo>
                    <a:pt x="236345" y="1258479"/>
                  </a:lnTo>
                  <a:lnTo>
                    <a:pt x="256856" y="1260141"/>
                  </a:lnTo>
                  <a:lnTo>
                    <a:pt x="275754" y="1254020"/>
                  </a:lnTo>
                  <a:lnTo>
                    <a:pt x="290978" y="1241257"/>
                  </a:lnTo>
                  <a:lnTo>
                    <a:pt x="300467" y="1222995"/>
                  </a:lnTo>
                  <a:lnTo>
                    <a:pt x="616621" y="123035"/>
                  </a:lnTo>
                  <a:lnTo>
                    <a:pt x="618283" y="102524"/>
                  </a:lnTo>
                  <a:lnTo>
                    <a:pt x="612162" y="83626"/>
                  </a:lnTo>
                  <a:lnTo>
                    <a:pt x="599399" y="68402"/>
                  </a:lnTo>
                  <a:lnTo>
                    <a:pt x="581137" y="58913"/>
                  </a:lnTo>
                  <a:lnTo>
                    <a:pt x="381938" y="1661"/>
                  </a:lnTo>
                  <a:lnTo>
                    <a:pt x="361424" y="0"/>
                  </a:lnTo>
                  <a:close/>
                </a:path>
              </a:pathLst>
            </a:custGeom>
            <a:solidFill>
              <a:srgbClr val="FF0000">
                <a:alpha val="9802"/>
              </a:srgbClr>
            </a:solidFill>
          </p:spPr>
          <p:txBody>
            <a:bodyPr wrap="square" lIns="0" tIns="0" rIns="0" bIns="0" rtlCol="0"/>
            <a:lstStyle/>
            <a:p>
              <a:endParaRPr/>
            </a:p>
          </p:txBody>
        </p:sp>
        <p:sp>
          <p:nvSpPr>
            <p:cNvPr id="50" name="object 50"/>
            <p:cNvSpPr/>
            <p:nvPr/>
          </p:nvSpPr>
          <p:spPr>
            <a:xfrm>
              <a:off x="5197527" y="2667398"/>
              <a:ext cx="618490" cy="1260475"/>
            </a:xfrm>
            <a:custGeom>
              <a:avLst/>
              <a:gdLst/>
              <a:ahLst/>
              <a:cxnLst/>
              <a:rect l="l" t="t" r="r" b="b"/>
              <a:pathLst>
                <a:path w="618489" h="1260475">
                  <a:moveTo>
                    <a:pt x="37145" y="1201227"/>
                  </a:moveTo>
                  <a:lnTo>
                    <a:pt x="18883" y="1191739"/>
                  </a:lnTo>
                  <a:lnTo>
                    <a:pt x="6121" y="1176515"/>
                  </a:lnTo>
                  <a:lnTo>
                    <a:pt x="0" y="1157616"/>
                  </a:lnTo>
                  <a:lnTo>
                    <a:pt x="1661" y="1137105"/>
                  </a:lnTo>
                  <a:lnTo>
                    <a:pt x="317815" y="37145"/>
                  </a:lnTo>
                  <a:lnTo>
                    <a:pt x="327304" y="18883"/>
                  </a:lnTo>
                  <a:lnTo>
                    <a:pt x="342528" y="6121"/>
                  </a:lnTo>
                  <a:lnTo>
                    <a:pt x="361426" y="0"/>
                  </a:lnTo>
                  <a:lnTo>
                    <a:pt x="381938" y="1661"/>
                  </a:lnTo>
                </a:path>
                <a:path w="618489" h="1260475">
                  <a:moveTo>
                    <a:pt x="581137" y="58913"/>
                  </a:moveTo>
                  <a:lnTo>
                    <a:pt x="599399" y="68402"/>
                  </a:lnTo>
                  <a:lnTo>
                    <a:pt x="612163" y="83626"/>
                  </a:lnTo>
                  <a:lnTo>
                    <a:pt x="618288" y="102524"/>
                  </a:lnTo>
                  <a:lnTo>
                    <a:pt x="616634" y="123035"/>
                  </a:lnTo>
                  <a:lnTo>
                    <a:pt x="300467" y="1222995"/>
                  </a:lnTo>
                  <a:lnTo>
                    <a:pt x="290984" y="1241257"/>
                  </a:lnTo>
                  <a:lnTo>
                    <a:pt x="275759" y="1254020"/>
                  </a:lnTo>
                  <a:lnTo>
                    <a:pt x="256858" y="1260141"/>
                  </a:lnTo>
                  <a:lnTo>
                    <a:pt x="236345" y="1258479"/>
                  </a:lnTo>
                </a:path>
              </a:pathLst>
            </a:custGeom>
            <a:ln w="25400">
              <a:solidFill>
                <a:srgbClr val="FF0000"/>
              </a:solidFill>
            </a:ln>
          </p:spPr>
          <p:txBody>
            <a:bodyPr wrap="square" lIns="0" tIns="0" rIns="0" bIns="0" rtlCol="0"/>
            <a:lstStyle/>
            <a:p>
              <a:endParaRPr/>
            </a:p>
          </p:txBody>
        </p:sp>
        <p:sp>
          <p:nvSpPr>
            <p:cNvPr id="51" name="object 51"/>
            <p:cNvSpPr/>
            <p:nvPr/>
          </p:nvSpPr>
          <p:spPr>
            <a:xfrm>
              <a:off x="6960870" y="3290316"/>
              <a:ext cx="344805" cy="344805"/>
            </a:xfrm>
            <a:custGeom>
              <a:avLst/>
              <a:gdLst/>
              <a:ahLst/>
              <a:cxnLst/>
              <a:rect l="l" t="t" r="r" b="b"/>
              <a:pathLst>
                <a:path w="344804" h="344804">
                  <a:moveTo>
                    <a:pt x="172212" y="0"/>
                  </a:moveTo>
                  <a:lnTo>
                    <a:pt x="126431" y="6151"/>
                  </a:lnTo>
                  <a:lnTo>
                    <a:pt x="85293" y="23511"/>
                  </a:lnTo>
                  <a:lnTo>
                    <a:pt x="50439" y="50439"/>
                  </a:lnTo>
                  <a:lnTo>
                    <a:pt x="23511" y="85293"/>
                  </a:lnTo>
                  <a:lnTo>
                    <a:pt x="6151" y="126431"/>
                  </a:lnTo>
                  <a:lnTo>
                    <a:pt x="0" y="172212"/>
                  </a:lnTo>
                  <a:lnTo>
                    <a:pt x="6151" y="217992"/>
                  </a:lnTo>
                  <a:lnTo>
                    <a:pt x="23511" y="259130"/>
                  </a:lnTo>
                  <a:lnTo>
                    <a:pt x="50439" y="293984"/>
                  </a:lnTo>
                  <a:lnTo>
                    <a:pt x="85293" y="320912"/>
                  </a:lnTo>
                  <a:lnTo>
                    <a:pt x="126431" y="338272"/>
                  </a:lnTo>
                  <a:lnTo>
                    <a:pt x="172212" y="344424"/>
                  </a:lnTo>
                  <a:lnTo>
                    <a:pt x="217992" y="338272"/>
                  </a:lnTo>
                  <a:lnTo>
                    <a:pt x="259130" y="320912"/>
                  </a:lnTo>
                  <a:lnTo>
                    <a:pt x="293984" y="293984"/>
                  </a:lnTo>
                  <a:lnTo>
                    <a:pt x="320912" y="259130"/>
                  </a:lnTo>
                  <a:lnTo>
                    <a:pt x="338272" y="217992"/>
                  </a:lnTo>
                  <a:lnTo>
                    <a:pt x="344424" y="172212"/>
                  </a:lnTo>
                  <a:lnTo>
                    <a:pt x="338272" y="126431"/>
                  </a:lnTo>
                  <a:lnTo>
                    <a:pt x="320912" y="85293"/>
                  </a:lnTo>
                  <a:lnTo>
                    <a:pt x="293984" y="50439"/>
                  </a:lnTo>
                  <a:lnTo>
                    <a:pt x="259130" y="23511"/>
                  </a:lnTo>
                  <a:lnTo>
                    <a:pt x="217992" y="6151"/>
                  </a:lnTo>
                  <a:lnTo>
                    <a:pt x="172212" y="0"/>
                  </a:lnTo>
                  <a:close/>
                </a:path>
              </a:pathLst>
            </a:custGeom>
            <a:solidFill>
              <a:srgbClr val="FF0000"/>
            </a:solidFill>
          </p:spPr>
          <p:txBody>
            <a:bodyPr wrap="square" lIns="0" tIns="0" rIns="0" bIns="0" rtlCol="0"/>
            <a:lstStyle/>
            <a:p>
              <a:endParaRPr/>
            </a:p>
          </p:txBody>
        </p:sp>
      </p:grpSp>
      <p:sp>
        <p:nvSpPr>
          <p:cNvPr id="52" name="object 52"/>
          <p:cNvSpPr txBox="1"/>
          <p:nvPr/>
        </p:nvSpPr>
        <p:spPr>
          <a:xfrm>
            <a:off x="7049658" y="3290583"/>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FFFFFF"/>
                </a:solidFill>
                <a:latin typeface="Arial"/>
                <a:cs typeface="Arial"/>
              </a:rPr>
              <a:t>6</a:t>
            </a:r>
            <a:endParaRPr sz="2000">
              <a:latin typeface="Arial"/>
              <a:cs typeface="Arial"/>
            </a:endParaRPr>
          </a:p>
        </p:txBody>
      </p:sp>
      <p:sp>
        <p:nvSpPr>
          <p:cNvPr id="53" name="object 53"/>
          <p:cNvSpPr/>
          <p:nvPr/>
        </p:nvSpPr>
        <p:spPr>
          <a:xfrm>
            <a:off x="6960869" y="2157222"/>
            <a:ext cx="344805" cy="344805"/>
          </a:xfrm>
          <a:custGeom>
            <a:avLst/>
            <a:gdLst/>
            <a:ahLst/>
            <a:cxnLst/>
            <a:rect l="l" t="t" r="r" b="b"/>
            <a:pathLst>
              <a:path w="344804" h="344805">
                <a:moveTo>
                  <a:pt x="172212" y="0"/>
                </a:moveTo>
                <a:lnTo>
                  <a:pt x="126431" y="6151"/>
                </a:lnTo>
                <a:lnTo>
                  <a:pt x="85293" y="23511"/>
                </a:lnTo>
                <a:lnTo>
                  <a:pt x="50439" y="50439"/>
                </a:lnTo>
                <a:lnTo>
                  <a:pt x="23511" y="85293"/>
                </a:lnTo>
                <a:lnTo>
                  <a:pt x="6151" y="126431"/>
                </a:lnTo>
                <a:lnTo>
                  <a:pt x="0" y="172212"/>
                </a:lnTo>
                <a:lnTo>
                  <a:pt x="6151" y="217992"/>
                </a:lnTo>
                <a:lnTo>
                  <a:pt x="23511" y="259130"/>
                </a:lnTo>
                <a:lnTo>
                  <a:pt x="50439" y="293984"/>
                </a:lnTo>
                <a:lnTo>
                  <a:pt x="85293" y="320912"/>
                </a:lnTo>
                <a:lnTo>
                  <a:pt x="126431" y="338272"/>
                </a:lnTo>
                <a:lnTo>
                  <a:pt x="172212" y="344424"/>
                </a:lnTo>
                <a:lnTo>
                  <a:pt x="217992" y="338272"/>
                </a:lnTo>
                <a:lnTo>
                  <a:pt x="259130" y="320912"/>
                </a:lnTo>
                <a:lnTo>
                  <a:pt x="293984" y="293984"/>
                </a:lnTo>
                <a:lnTo>
                  <a:pt x="320912" y="259130"/>
                </a:lnTo>
                <a:lnTo>
                  <a:pt x="338272" y="217992"/>
                </a:lnTo>
                <a:lnTo>
                  <a:pt x="344424" y="172212"/>
                </a:lnTo>
                <a:lnTo>
                  <a:pt x="338272" y="126431"/>
                </a:lnTo>
                <a:lnTo>
                  <a:pt x="320912" y="85293"/>
                </a:lnTo>
                <a:lnTo>
                  <a:pt x="293984" y="50439"/>
                </a:lnTo>
                <a:lnTo>
                  <a:pt x="259130" y="23511"/>
                </a:lnTo>
                <a:lnTo>
                  <a:pt x="217992" y="6151"/>
                </a:lnTo>
                <a:lnTo>
                  <a:pt x="172212" y="0"/>
                </a:lnTo>
                <a:close/>
              </a:path>
            </a:pathLst>
          </a:custGeom>
          <a:solidFill>
            <a:srgbClr val="FFC000"/>
          </a:solidFill>
        </p:spPr>
        <p:txBody>
          <a:bodyPr wrap="square" lIns="0" tIns="0" rIns="0" bIns="0" rtlCol="0"/>
          <a:lstStyle/>
          <a:p>
            <a:endParaRPr/>
          </a:p>
        </p:txBody>
      </p:sp>
      <p:sp>
        <p:nvSpPr>
          <p:cNvPr id="54" name="object 54"/>
          <p:cNvSpPr txBox="1"/>
          <p:nvPr/>
        </p:nvSpPr>
        <p:spPr>
          <a:xfrm>
            <a:off x="7049658" y="2144288"/>
            <a:ext cx="1872614" cy="1791335"/>
          </a:xfrm>
          <a:prstGeom prst="rect">
            <a:avLst/>
          </a:prstGeom>
        </p:spPr>
        <p:txBody>
          <a:bodyPr vert="horz" wrap="square" lIns="0" tIns="13970" rIns="0" bIns="0" rtlCol="0">
            <a:spAutoFit/>
          </a:bodyPr>
          <a:lstStyle/>
          <a:p>
            <a:pPr marL="363220" marR="5080" indent="-351155">
              <a:lnSpc>
                <a:spcPct val="99500"/>
              </a:lnSpc>
              <a:spcBef>
                <a:spcPts val="110"/>
              </a:spcBef>
              <a:tabLst>
                <a:tab pos="363220" algn="l"/>
              </a:tabLst>
            </a:pPr>
            <a:r>
              <a:rPr sz="2000" b="1" spc="-50" dirty="0">
                <a:solidFill>
                  <a:srgbClr val="FFFFFF"/>
                </a:solidFill>
                <a:latin typeface="Arial"/>
                <a:cs typeface="Arial"/>
              </a:rPr>
              <a:t>7</a:t>
            </a:r>
            <a:r>
              <a:rPr sz="2000" b="1" dirty="0">
                <a:solidFill>
                  <a:srgbClr val="FFFFFF"/>
                </a:solidFill>
                <a:latin typeface="Arial"/>
                <a:cs typeface="Arial"/>
              </a:rPr>
              <a:t>	</a:t>
            </a:r>
            <a:r>
              <a:rPr sz="3150" spc="-15" baseline="1322" dirty="0">
                <a:latin typeface="Arial MT"/>
                <a:cs typeface="Arial MT"/>
              </a:rPr>
              <a:t>Thorax, </a:t>
            </a:r>
            <a:r>
              <a:rPr sz="2100" dirty="0">
                <a:latin typeface="Arial MT"/>
                <a:cs typeface="Arial MT"/>
              </a:rPr>
              <a:t>Lumbar,</a:t>
            </a:r>
            <a:r>
              <a:rPr sz="2100" spc="-40" dirty="0">
                <a:latin typeface="Arial MT"/>
                <a:cs typeface="Arial MT"/>
              </a:rPr>
              <a:t> </a:t>
            </a:r>
            <a:r>
              <a:rPr sz="2100" spc="-25" dirty="0">
                <a:latin typeface="Arial MT"/>
                <a:cs typeface="Arial MT"/>
              </a:rPr>
              <a:t>and </a:t>
            </a:r>
            <a:r>
              <a:rPr sz="2100" spc="-10" dirty="0">
                <a:latin typeface="Arial MT"/>
                <a:cs typeface="Arial MT"/>
              </a:rPr>
              <a:t>Buttocks</a:t>
            </a:r>
            <a:endParaRPr sz="2100">
              <a:latin typeface="Arial MT"/>
              <a:cs typeface="Arial MT"/>
            </a:endParaRPr>
          </a:p>
          <a:p>
            <a:pPr marL="363220" marR="180975">
              <a:lnSpc>
                <a:spcPct val="100000"/>
              </a:lnSpc>
              <a:spcBef>
                <a:spcPts val="1330"/>
              </a:spcBef>
            </a:pPr>
            <a:r>
              <a:rPr sz="2100" spc="-10" dirty="0">
                <a:latin typeface="Arial MT"/>
                <a:cs typeface="Arial MT"/>
              </a:rPr>
              <a:t>Upper Extremities</a:t>
            </a:r>
            <a:endParaRPr sz="2100">
              <a:latin typeface="Arial MT"/>
              <a:cs typeface="Arial MT"/>
            </a:endParaRPr>
          </a:p>
        </p:txBody>
      </p:sp>
      <p:grpSp>
        <p:nvGrpSpPr>
          <p:cNvPr id="55" name="object 55"/>
          <p:cNvGrpSpPr/>
          <p:nvPr/>
        </p:nvGrpSpPr>
        <p:grpSpPr>
          <a:xfrm>
            <a:off x="6429628" y="2423798"/>
            <a:ext cx="461009" cy="2099945"/>
            <a:chOff x="6429628" y="2423798"/>
            <a:chExt cx="461009" cy="2099945"/>
          </a:xfrm>
        </p:grpSpPr>
        <p:sp>
          <p:nvSpPr>
            <p:cNvPr id="56" name="object 56"/>
            <p:cNvSpPr/>
            <p:nvPr/>
          </p:nvSpPr>
          <p:spPr>
            <a:xfrm>
              <a:off x="6471284" y="4510658"/>
              <a:ext cx="367665" cy="0"/>
            </a:xfrm>
            <a:custGeom>
              <a:avLst/>
              <a:gdLst/>
              <a:ahLst/>
              <a:cxnLst/>
              <a:rect l="l" t="t" r="r" b="b"/>
              <a:pathLst>
                <a:path w="367665">
                  <a:moveTo>
                    <a:pt x="0" y="0"/>
                  </a:moveTo>
                  <a:lnTo>
                    <a:pt x="367499" y="0"/>
                  </a:lnTo>
                </a:path>
              </a:pathLst>
            </a:custGeom>
            <a:ln w="25400">
              <a:solidFill>
                <a:srgbClr val="006FC0"/>
              </a:solidFill>
            </a:ln>
          </p:spPr>
          <p:txBody>
            <a:bodyPr wrap="square" lIns="0" tIns="0" rIns="0" bIns="0" rtlCol="0"/>
            <a:lstStyle/>
            <a:p>
              <a:endParaRPr/>
            </a:p>
          </p:txBody>
        </p:sp>
        <p:sp>
          <p:nvSpPr>
            <p:cNvPr id="57" name="object 57"/>
            <p:cNvSpPr/>
            <p:nvPr/>
          </p:nvSpPr>
          <p:spPr>
            <a:xfrm>
              <a:off x="6442328" y="2436498"/>
              <a:ext cx="435609" cy="183515"/>
            </a:xfrm>
            <a:custGeom>
              <a:avLst/>
              <a:gdLst/>
              <a:ahLst/>
              <a:cxnLst/>
              <a:rect l="l" t="t" r="r" b="b"/>
              <a:pathLst>
                <a:path w="435609" h="183514">
                  <a:moveTo>
                    <a:pt x="0" y="182994"/>
                  </a:moveTo>
                  <a:lnTo>
                    <a:pt x="435076" y="0"/>
                  </a:lnTo>
                </a:path>
              </a:pathLst>
            </a:custGeom>
            <a:ln w="25400">
              <a:solidFill>
                <a:srgbClr val="FFC000"/>
              </a:solidFill>
            </a:ln>
          </p:spPr>
          <p:txBody>
            <a:bodyPr wrap="square" lIns="0" tIns="0" rIns="0" bIns="0" rtlCol="0"/>
            <a:lstStyle/>
            <a:p>
              <a:endParaRPr/>
            </a:p>
          </p:txBody>
        </p:sp>
      </p:grpSp>
      <p:sp>
        <p:nvSpPr>
          <p:cNvPr id="58" name="object 58"/>
          <p:cNvSpPr txBox="1"/>
          <p:nvPr/>
        </p:nvSpPr>
        <p:spPr>
          <a:xfrm>
            <a:off x="9279154" y="2062616"/>
            <a:ext cx="2606675" cy="1950085"/>
          </a:xfrm>
          <a:prstGeom prst="rect">
            <a:avLst/>
          </a:prstGeom>
        </p:spPr>
        <p:txBody>
          <a:bodyPr vert="horz" wrap="square" lIns="0" tIns="134620" rIns="0" bIns="0" rtlCol="0">
            <a:spAutoFit/>
          </a:bodyPr>
          <a:lstStyle/>
          <a:p>
            <a:pPr marL="30480" indent="17145">
              <a:lnSpc>
                <a:spcPct val="100000"/>
              </a:lnSpc>
              <a:spcBef>
                <a:spcPts val="1060"/>
              </a:spcBef>
            </a:pPr>
            <a:r>
              <a:rPr sz="2000" dirty="0">
                <a:latin typeface="Arial MT"/>
                <a:cs typeface="Arial MT"/>
              </a:rPr>
              <a:t>all</a:t>
            </a:r>
            <a:r>
              <a:rPr sz="2000" spc="-30" dirty="0">
                <a:latin typeface="Arial MT"/>
                <a:cs typeface="Arial MT"/>
              </a:rPr>
              <a:t> </a:t>
            </a:r>
            <a:r>
              <a:rPr sz="2000" dirty="0">
                <a:latin typeface="Arial MT"/>
                <a:cs typeface="Arial MT"/>
              </a:rPr>
              <a:t>prior</a:t>
            </a:r>
            <a:r>
              <a:rPr sz="2000" spc="-35" dirty="0">
                <a:latin typeface="Arial MT"/>
                <a:cs typeface="Arial MT"/>
              </a:rPr>
              <a:t> </a:t>
            </a:r>
            <a:r>
              <a:rPr sz="2000" spc="-10" dirty="0">
                <a:latin typeface="Arial MT"/>
                <a:cs typeface="Arial MT"/>
              </a:rPr>
              <a:t>interventions</a:t>
            </a:r>
            <a:endParaRPr sz="2000">
              <a:latin typeface="Arial MT"/>
              <a:cs typeface="Arial MT"/>
            </a:endParaRPr>
          </a:p>
          <a:p>
            <a:pPr marL="30480" marR="56515">
              <a:lnSpc>
                <a:spcPct val="100000"/>
              </a:lnSpc>
              <a:spcBef>
                <a:spcPts val="955"/>
              </a:spcBef>
            </a:pPr>
            <a:r>
              <a:rPr sz="2000" dirty="0">
                <a:latin typeface="Arial MT"/>
                <a:cs typeface="Arial MT"/>
              </a:rPr>
              <a:t>Treat</a:t>
            </a:r>
            <a:r>
              <a:rPr sz="2000" spc="-75" dirty="0">
                <a:latin typeface="Arial MT"/>
                <a:cs typeface="Arial MT"/>
              </a:rPr>
              <a:t> </a:t>
            </a:r>
            <a:r>
              <a:rPr sz="2000" dirty="0">
                <a:latin typeface="Arial MT"/>
                <a:cs typeface="Arial MT"/>
              </a:rPr>
              <a:t>minor</a:t>
            </a:r>
            <a:r>
              <a:rPr sz="2000" spc="-65" dirty="0">
                <a:latin typeface="Arial MT"/>
                <a:cs typeface="Arial MT"/>
              </a:rPr>
              <a:t> </a:t>
            </a:r>
            <a:r>
              <a:rPr sz="2000" dirty="0">
                <a:latin typeface="Arial MT"/>
                <a:cs typeface="Arial MT"/>
              </a:rPr>
              <a:t>injuries</a:t>
            </a:r>
            <a:r>
              <a:rPr sz="2000" spc="-50" dirty="0">
                <a:latin typeface="Arial MT"/>
                <a:cs typeface="Arial MT"/>
              </a:rPr>
              <a:t> </a:t>
            </a:r>
            <a:r>
              <a:rPr sz="2000" spc="-25" dirty="0">
                <a:latin typeface="Arial MT"/>
                <a:cs typeface="Arial MT"/>
              </a:rPr>
              <a:t>as </a:t>
            </a:r>
            <a:r>
              <a:rPr sz="2000" dirty="0">
                <a:latin typeface="Arial MT"/>
                <a:cs typeface="Arial MT"/>
              </a:rPr>
              <a:t>they</a:t>
            </a:r>
            <a:r>
              <a:rPr sz="2000" spc="-45" dirty="0">
                <a:latin typeface="Arial MT"/>
                <a:cs typeface="Arial MT"/>
              </a:rPr>
              <a:t> </a:t>
            </a:r>
            <a:r>
              <a:rPr sz="2000" dirty="0">
                <a:latin typeface="Arial MT"/>
                <a:cs typeface="Arial MT"/>
              </a:rPr>
              <a:t>are</a:t>
            </a:r>
            <a:r>
              <a:rPr sz="2000" spc="-40" dirty="0">
                <a:latin typeface="Arial MT"/>
                <a:cs typeface="Arial MT"/>
              </a:rPr>
              <a:t> </a:t>
            </a:r>
            <a:r>
              <a:rPr sz="2000" spc="-10" dirty="0">
                <a:latin typeface="Arial MT"/>
                <a:cs typeface="Arial MT"/>
              </a:rPr>
              <a:t>found</a:t>
            </a:r>
            <a:endParaRPr sz="2000">
              <a:latin typeface="Arial MT"/>
              <a:cs typeface="Arial MT"/>
            </a:endParaRPr>
          </a:p>
          <a:p>
            <a:pPr marL="12700" marR="5080">
              <a:lnSpc>
                <a:spcPct val="100000"/>
              </a:lnSpc>
              <a:spcBef>
                <a:spcPts val="1235"/>
              </a:spcBef>
            </a:pPr>
            <a:r>
              <a:rPr sz="2000" dirty="0">
                <a:latin typeface="Arial MT"/>
                <a:cs typeface="Arial MT"/>
              </a:rPr>
              <a:t>Document</a:t>
            </a:r>
            <a:r>
              <a:rPr sz="2000" spc="-55" dirty="0">
                <a:latin typeface="Arial MT"/>
                <a:cs typeface="Arial MT"/>
              </a:rPr>
              <a:t> </a:t>
            </a:r>
            <a:r>
              <a:rPr sz="2000" dirty="0">
                <a:latin typeface="Arial MT"/>
                <a:cs typeface="Arial MT"/>
              </a:rPr>
              <a:t>any</a:t>
            </a:r>
            <a:r>
              <a:rPr sz="2000" spc="-55" dirty="0">
                <a:latin typeface="Arial MT"/>
                <a:cs typeface="Arial MT"/>
              </a:rPr>
              <a:t> </a:t>
            </a:r>
            <a:r>
              <a:rPr sz="2000" spc="-10" dirty="0">
                <a:latin typeface="Arial MT"/>
                <a:cs typeface="Arial MT"/>
              </a:rPr>
              <a:t>findings </a:t>
            </a:r>
            <a:r>
              <a:rPr sz="2000" dirty="0">
                <a:latin typeface="Arial MT"/>
                <a:cs typeface="Arial MT"/>
              </a:rPr>
              <a:t>on</a:t>
            </a:r>
            <a:r>
              <a:rPr sz="2000" spc="-35" dirty="0">
                <a:latin typeface="Arial MT"/>
                <a:cs typeface="Arial MT"/>
              </a:rPr>
              <a:t> </a:t>
            </a:r>
            <a:r>
              <a:rPr sz="2000" dirty="0">
                <a:latin typeface="Arial MT"/>
                <a:cs typeface="Arial MT"/>
              </a:rPr>
              <a:t>the</a:t>
            </a:r>
            <a:r>
              <a:rPr sz="2000" spc="-45" dirty="0">
                <a:latin typeface="Arial MT"/>
                <a:cs typeface="Arial MT"/>
              </a:rPr>
              <a:t> </a:t>
            </a:r>
            <a:r>
              <a:rPr sz="2000" b="1" dirty="0">
                <a:latin typeface="Arial"/>
                <a:cs typeface="Arial"/>
              </a:rPr>
              <a:t>DD</a:t>
            </a:r>
            <a:r>
              <a:rPr sz="2000" b="1" spc="-25" dirty="0">
                <a:latin typeface="Arial"/>
                <a:cs typeface="Arial"/>
              </a:rPr>
              <a:t> </a:t>
            </a:r>
            <a:r>
              <a:rPr sz="2000" b="1" dirty="0">
                <a:latin typeface="Arial"/>
                <a:cs typeface="Arial"/>
              </a:rPr>
              <a:t>Form</a:t>
            </a:r>
            <a:r>
              <a:rPr sz="2000" b="1" spc="-35" dirty="0">
                <a:latin typeface="Arial"/>
                <a:cs typeface="Arial"/>
              </a:rPr>
              <a:t> </a:t>
            </a:r>
            <a:r>
              <a:rPr sz="2000" b="1" spc="-20" dirty="0">
                <a:latin typeface="Arial"/>
                <a:cs typeface="Arial"/>
              </a:rPr>
              <a:t>1380</a:t>
            </a:r>
            <a:endParaRPr sz="2000">
              <a:latin typeface="Arial"/>
              <a:cs typeface="Arial"/>
            </a:endParaRPr>
          </a:p>
        </p:txBody>
      </p:sp>
      <p:sp>
        <p:nvSpPr>
          <p:cNvPr id="59" name="object 5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60" name="object 6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5:</a:t>
            </a:r>
            <a:r>
              <a:rPr sz="2000" spc="-70" dirty="0">
                <a:solidFill>
                  <a:srgbClr val="756F6F"/>
                </a:solidFill>
              </a:rPr>
              <a:t> </a:t>
            </a:r>
            <a:r>
              <a:rPr sz="2000" dirty="0">
                <a:solidFill>
                  <a:srgbClr val="756F6F"/>
                </a:solidFill>
              </a:rPr>
              <a:t>Tactical</a:t>
            </a:r>
            <a:r>
              <a:rPr sz="2000" spc="-80" dirty="0">
                <a:solidFill>
                  <a:srgbClr val="756F6F"/>
                </a:solidFill>
              </a:rPr>
              <a:t> </a:t>
            </a:r>
            <a:r>
              <a:rPr sz="2000" dirty="0">
                <a:solidFill>
                  <a:srgbClr val="756F6F"/>
                </a:solidFill>
              </a:rPr>
              <a:t>Trauma</a:t>
            </a:r>
            <a:r>
              <a:rPr sz="2000" spc="-60" dirty="0">
                <a:solidFill>
                  <a:srgbClr val="756F6F"/>
                </a:solidFill>
              </a:rPr>
              <a:t> </a:t>
            </a:r>
            <a:r>
              <a:rPr sz="2000" spc="-10" dirty="0">
                <a:solidFill>
                  <a:srgbClr val="756F6F"/>
                </a:solidFill>
              </a:rPr>
              <a:t>Assessment</a:t>
            </a:r>
            <a:endParaRPr sz="2000"/>
          </a:p>
        </p:txBody>
      </p:sp>
      <p:sp>
        <p:nvSpPr>
          <p:cNvPr id="3" name="object 3"/>
          <p:cNvSpPr txBox="1"/>
          <p:nvPr/>
        </p:nvSpPr>
        <p:spPr>
          <a:xfrm>
            <a:off x="9408652" y="6558274"/>
            <a:ext cx="2019300" cy="185420"/>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CD9146"/>
                </a:solidFill>
                <a:latin typeface="Arial MT"/>
                <a:cs typeface="Arial MT"/>
              </a:rPr>
              <a:t>#TCCC-CPP-PPT-</a:t>
            </a:r>
            <a:r>
              <a:rPr sz="1050" dirty="0">
                <a:solidFill>
                  <a:srgbClr val="CD9146"/>
                </a:solidFill>
                <a:latin typeface="Arial MT"/>
                <a:cs typeface="Arial MT"/>
              </a:rPr>
              <a:t>05</a:t>
            </a:r>
            <a:r>
              <a:rPr sz="1050" spc="31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a:t>
            </a:r>
            <a:r>
              <a:rPr sz="1050" spc="-5"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Arial MT"/>
                <a:cs typeface="Arial MT"/>
              </a:rPr>
              <a:t>2</a:t>
            </a:r>
            <a:endParaRPr sz="1200">
              <a:latin typeface="Arial MT"/>
              <a:cs typeface="Arial MT"/>
            </a:endParaRPr>
          </a:p>
        </p:txBody>
      </p:sp>
      <p:grpSp>
        <p:nvGrpSpPr>
          <p:cNvPr id="6" name="object 6"/>
          <p:cNvGrpSpPr/>
          <p:nvPr/>
        </p:nvGrpSpPr>
        <p:grpSpPr>
          <a:xfrm>
            <a:off x="963167" y="1333500"/>
            <a:ext cx="10349865" cy="4469130"/>
            <a:chOff x="963167" y="1333500"/>
            <a:chExt cx="10349865" cy="4469130"/>
          </a:xfrm>
        </p:grpSpPr>
        <p:sp>
          <p:nvSpPr>
            <p:cNvPr id="7" name="object 7"/>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9" y="963405"/>
            <a:ext cx="9195435" cy="749300"/>
          </a:xfrm>
          <a:prstGeom prst="rect">
            <a:avLst/>
          </a:prstGeom>
        </p:spPr>
        <p:txBody>
          <a:bodyPr vert="horz" wrap="square" lIns="0" tIns="48260" rIns="0" bIns="0" rtlCol="0">
            <a:spAutoFit/>
          </a:bodyPr>
          <a:lstStyle/>
          <a:p>
            <a:pPr marL="12700">
              <a:lnSpc>
                <a:spcPct val="100000"/>
              </a:lnSpc>
              <a:spcBef>
                <a:spcPts val="380"/>
              </a:spcBef>
            </a:pPr>
            <a:r>
              <a:rPr sz="1800" b="1" dirty="0">
                <a:solidFill>
                  <a:srgbClr val="BB8542"/>
                </a:solidFill>
                <a:latin typeface="Arial"/>
                <a:cs typeface="Arial"/>
              </a:rPr>
              <a:t>TACTICAL</a:t>
            </a:r>
            <a:r>
              <a:rPr sz="1800" b="1" spc="-65" dirty="0">
                <a:solidFill>
                  <a:srgbClr val="BB8542"/>
                </a:solidFill>
                <a:latin typeface="Arial"/>
                <a:cs typeface="Arial"/>
              </a:rPr>
              <a:t> </a:t>
            </a:r>
            <a:r>
              <a:rPr sz="1800" b="1" dirty="0">
                <a:solidFill>
                  <a:srgbClr val="BB8542"/>
                </a:solidFill>
                <a:latin typeface="Arial"/>
                <a:cs typeface="Arial"/>
              </a:rPr>
              <a:t>COMBAT</a:t>
            </a:r>
            <a:r>
              <a:rPr sz="1800" b="1" spc="-60" dirty="0">
                <a:solidFill>
                  <a:srgbClr val="BB8542"/>
                </a:solidFill>
                <a:latin typeface="Arial"/>
                <a:cs typeface="Arial"/>
              </a:rPr>
              <a:t> </a:t>
            </a:r>
            <a:r>
              <a:rPr sz="1800" b="1" dirty="0">
                <a:solidFill>
                  <a:srgbClr val="BB8542"/>
                </a:solidFill>
                <a:latin typeface="Arial"/>
                <a:cs typeface="Arial"/>
              </a:rPr>
              <a:t>CASUALTY</a:t>
            </a:r>
            <a:r>
              <a:rPr sz="1800" b="1" spc="-60" dirty="0">
                <a:solidFill>
                  <a:srgbClr val="BB8542"/>
                </a:solidFill>
                <a:latin typeface="Arial"/>
                <a:cs typeface="Arial"/>
              </a:rPr>
              <a:t> </a:t>
            </a:r>
            <a:r>
              <a:rPr sz="1800" b="1" dirty="0">
                <a:solidFill>
                  <a:srgbClr val="BB8542"/>
                </a:solidFill>
                <a:latin typeface="Arial"/>
                <a:cs typeface="Arial"/>
              </a:rPr>
              <a:t>CARE</a:t>
            </a:r>
            <a:r>
              <a:rPr sz="1800" b="1" spc="-65" dirty="0">
                <a:solidFill>
                  <a:srgbClr val="BB8542"/>
                </a:solidFill>
                <a:latin typeface="Arial"/>
                <a:cs typeface="Arial"/>
              </a:rPr>
              <a:t> </a:t>
            </a:r>
            <a:r>
              <a:rPr sz="1800" b="1" dirty="0">
                <a:solidFill>
                  <a:srgbClr val="BB8542"/>
                </a:solidFill>
                <a:latin typeface="Arial"/>
                <a:cs typeface="Arial"/>
              </a:rPr>
              <a:t>(TCCC)</a:t>
            </a:r>
            <a:r>
              <a:rPr sz="1800" b="1" spc="-60" dirty="0">
                <a:solidFill>
                  <a:srgbClr val="BB8542"/>
                </a:solidFill>
                <a:latin typeface="Arial"/>
                <a:cs typeface="Arial"/>
              </a:rPr>
              <a:t> </a:t>
            </a:r>
            <a:r>
              <a:rPr sz="1800" b="1" spc="-10" dirty="0">
                <a:solidFill>
                  <a:srgbClr val="BB8542"/>
                </a:solidFill>
                <a:latin typeface="Arial"/>
                <a:cs typeface="Arial"/>
              </a:rPr>
              <a:t>ROLE-</a:t>
            </a:r>
            <a:r>
              <a:rPr sz="1800" b="1" dirty="0">
                <a:solidFill>
                  <a:srgbClr val="BB8542"/>
                </a:solidFill>
                <a:latin typeface="Arial"/>
                <a:cs typeface="Arial"/>
              </a:rPr>
              <a:t>BASED</a:t>
            </a:r>
            <a:r>
              <a:rPr sz="1800" b="1" spc="-60" dirty="0">
                <a:solidFill>
                  <a:srgbClr val="BB8542"/>
                </a:solidFill>
                <a:latin typeface="Arial"/>
                <a:cs typeface="Arial"/>
              </a:rPr>
              <a:t> </a:t>
            </a:r>
            <a:r>
              <a:rPr sz="1800" b="1" dirty="0">
                <a:solidFill>
                  <a:srgbClr val="BB8542"/>
                </a:solidFill>
                <a:latin typeface="Arial"/>
                <a:cs typeface="Arial"/>
              </a:rPr>
              <a:t>TRAINING</a:t>
            </a:r>
            <a:r>
              <a:rPr sz="1800" b="1" spc="-65" dirty="0">
                <a:solidFill>
                  <a:srgbClr val="BB8542"/>
                </a:solidFill>
                <a:latin typeface="Arial"/>
                <a:cs typeface="Arial"/>
              </a:rPr>
              <a:t> </a:t>
            </a:r>
            <a:r>
              <a:rPr sz="1800" b="1" spc="-10" dirty="0">
                <a:solidFill>
                  <a:srgbClr val="BB8542"/>
                </a:solidFill>
                <a:latin typeface="Arial"/>
                <a:cs typeface="Arial"/>
              </a:rPr>
              <a:t>SPECTRUM</a:t>
            </a:r>
            <a:endParaRPr sz="1800">
              <a:latin typeface="Arial"/>
              <a:cs typeface="Arial"/>
            </a:endParaRPr>
          </a:p>
          <a:p>
            <a:pPr marR="708025" algn="ctr">
              <a:lnSpc>
                <a:spcPct val="100000"/>
              </a:lnSpc>
              <a:spcBef>
                <a:spcPts val="375"/>
              </a:spcBef>
            </a:pPr>
            <a:r>
              <a:rPr sz="2400" b="1" dirty="0">
                <a:latin typeface="Arial"/>
                <a:cs typeface="Arial"/>
              </a:rPr>
              <a:t>ROLE</a:t>
            </a:r>
            <a:r>
              <a:rPr sz="2400" b="1" spc="-25" dirty="0">
                <a:latin typeface="Arial"/>
                <a:cs typeface="Arial"/>
              </a:rPr>
              <a:t> </a:t>
            </a:r>
            <a:r>
              <a:rPr sz="2400" b="1" dirty="0">
                <a:latin typeface="Arial"/>
                <a:cs typeface="Arial"/>
              </a:rPr>
              <a:t>1</a:t>
            </a:r>
            <a:r>
              <a:rPr sz="2400" b="1" spc="-15" dirty="0">
                <a:latin typeface="Arial"/>
                <a:cs typeface="Arial"/>
              </a:rPr>
              <a:t> </a:t>
            </a:r>
            <a:r>
              <a:rPr sz="2400" b="1" spc="-20" dirty="0">
                <a:latin typeface="Arial"/>
                <a:cs typeface="Arial"/>
              </a:rPr>
              <a:t>CARE</a:t>
            </a:r>
            <a:endParaRPr sz="2400">
              <a:latin typeface="Arial"/>
              <a:cs typeface="Arial"/>
            </a:endParaRPr>
          </a:p>
        </p:txBody>
      </p:sp>
      <p:grpSp>
        <p:nvGrpSpPr>
          <p:cNvPr id="13" name="object 13"/>
          <p:cNvGrpSpPr/>
          <p:nvPr/>
        </p:nvGrpSpPr>
        <p:grpSpPr>
          <a:xfrm>
            <a:off x="2509139" y="1761744"/>
            <a:ext cx="2519680" cy="646430"/>
            <a:chOff x="2509139" y="1761744"/>
            <a:chExt cx="2519680" cy="646430"/>
          </a:xfrm>
        </p:grpSpPr>
        <p:sp>
          <p:nvSpPr>
            <p:cNvPr id="14" name="object 14"/>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372" y="1788637"/>
            <a:ext cx="1576070"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spc="-10" dirty="0">
                <a:solidFill>
                  <a:srgbClr val="2D3334"/>
                </a:solidFill>
                <a:latin typeface="Arial"/>
                <a:cs typeface="Arial"/>
              </a:rPr>
              <a:t>NONMEDICAL PERSONNEL</a:t>
            </a:r>
            <a:endParaRPr sz="1800">
              <a:latin typeface="Arial"/>
              <a:cs typeface="Arial"/>
            </a:endParaRPr>
          </a:p>
        </p:txBody>
      </p:sp>
      <p:grpSp>
        <p:nvGrpSpPr>
          <p:cNvPr id="17" name="object 17"/>
          <p:cNvGrpSpPr/>
          <p:nvPr/>
        </p:nvGrpSpPr>
        <p:grpSpPr>
          <a:xfrm>
            <a:off x="2109216" y="1747266"/>
            <a:ext cx="7051675" cy="3519804"/>
            <a:chOff x="2109216" y="1747266"/>
            <a:chExt cx="7051675" cy="3519804"/>
          </a:xfrm>
        </p:grpSpPr>
        <p:pic>
          <p:nvPicPr>
            <p:cNvPr id="18" name="object 18"/>
            <p:cNvPicPr/>
            <p:nvPr/>
          </p:nvPicPr>
          <p:blipFill>
            <a:blip r:embed="rId4" cstate="print"/>
            <a:stretch>
              <a:fillRect/>
            </a:stretch>
          </p:blipFill>
          <p:spPr>
            <a:xfrm>
              <a:off x="7289292" y="2403348"/>
              <a:ext cx="1871471" cy="2863595"/>
            </a:xfrm>
            <a:prstGeom prst="rect">
              <a:avLst/>
            </a:prstGeom>
          </p:spPr>
        </p:pic>
        <p:pic>
          <p:nvPicPr>
            <p:cNvPr id="19" name="object 19"/>
            <p:cNvPicPr/>
            <p:nvPr/>
          </p:nvPicPr>
          <p:blipFill>
            <a:blip r:embed="rId5" cstate="print"/>
            <a:stretch>
              <a:fillRect/>
            </a:stretch>
          </p:blipFill>
          <p:spPr>
            <a:xfrm>
              <a:off x="2109216" y="2403348"/>
              <a:ext cx="1546859" cy="2367533"/>
            </a:xfrm>
            <a:prstGeom prst="rect">
              <a:avLst/>
            </a:prstGeom>
          </p:spPr>
        </p:pic>
        <p:sp>
          <p:nvSpPr>
            <p:cNvPr id="20" name="object 20"/>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1" name="object 21"/>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10" dirty="0">
                <a:solidFill>
                  <a:srgbClr val="2D3334"/>
                </a:solidFill>
                <a:latin typeface="Arial"/>
                <a:cs typeface="Arial"/>
              </a:rPr>
              <a:t>MEDICAL PERSONNEL</a:t>
            </a:r>
            <a:endParaRPr sz="1800">
              <a:latin typeface="Arial"/>
              <a:cs typeface="Arial"/>
            </a:endParaRPr>
          </a:p>
        </p:txBody>
      </p:sp>
      <p:sp>
        <p:nvSpPr>
          <p:cNvPr id="23" name="object 23"/>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dirty="0">
                <a:solidFill>
                  <a:srgbClr val="CD9146"/>
                </a:solidFill>
                <a:latin typeface="Arial"/>
                <a:cs typeface="Arial"/>
              </a:rPr>
              <a:t>YOU</a:t>
            </a:r>
            <a:r>
              <a:rPr sz="1800" b="1" spc="-20" dirty="0">
                <a:solidFill>
                  <a:srgbClr val="CD9146"/>
                </a:solidFill>
                <a:latin typeface="Arial"/>
                <a:cs typeface="Arial"/>
              </a:rPr>
              <a:t> </a:t>
            </a:r>
            <a:r>
              <a:rPr sz="1800" b="1" dirty="0">
                <a:solidFill>
                  <a:srgbClr val="CD9146"/>
                </a:solidFill>
                <a:latin typeface="Arial"/>
                <a:cs typeface="Arial"/>
              </a:rPr>
              <a:t>ARE</a:t>
            </a:r>
            <a:r>
              <a:rPr sz="1800" b="1" spc="-15" dirty="0">
                <a:solidFill>
                  <a:srgbClr val="CD9146"/>
                </a:solidFill>
                <a:latin typeface="Arial"/>
                <a:cs typeface="Arial"/>
              </a:rPr>
              <a:t> </a:t>
            </a:r>
            <a:r>
              <a:rPr sz="1800" b="1" spc="-20" dirty="0">
                <a:solidFill>
                  <a:srgbClr val="CD9146"/>
                </a:solidFill>
                <a:latin typeface="Arial"/>
                <a:cs typeface="Arial"/>
              </a:rPr>
              <a:t>HERE</a:t>
            </a:r>
            <a:endParaRPr sz="1800">
              <a:latin typeface="Arial"/>
              <a:cs typeface="Arial"/>
            </a:endParaRPr>
          </a:p>
          <a:p>
            <a:pPr>
              <a:lnSpc>
                <a:spcPct val="100000"/>
              </a:lnSpc>
              <a:spcBef>
                <a:spcPts val="120"/>
              </a:spcBef>
            </a:pPr>
            <a:endParaRPr sz="1800">
              <a:latin typeface="Arial"/>
              <a:cs typeface="Arial"/>
            </a:endParaRPr>
          </a:p>
          <a:p>
            <a:pPr marL="12700">
              <a:lnSpc>
                <a:spcPct val="100000"/>
              </a:lnSpc>
            </a:pPr>
            <a:r>
              <a:rPr sz="1800" b="1" spc="-10" dirty="0">
                <a:solidFill>
                  <a:srgbClr val="585858"/>
                </a:solidFill>
                <a:latin typeface="Arial"/>
                <a:cs typeface="Arial"/>
              </a:rPr>
              <a:t>STANDARDIZED</a:t>
            </a:r>
            <a:r>
              <a:rPr sz="1800" b="1" spc="-45" dirty="0">
                <a:solidFill>
                  <a:srgbClr val="585858"/>
                </a:solidFill>
                <a:latin typeface="Arial"/>
                <a:cs typeface="Arial"/>
              </a:rPr>
              <a:t> </a:t>
            </a:r>
            <a:r>
              <a:rPr sz="1800" b="1" dirty="0">
                <a:solidFill>
                  <a:srgbClr val="585858"/>
                </a:solidFill>
                <a:latin typeface="Arial"/>
                <a:cs typeface="Arial"/>
              </a:rPr>
              <a:t>JOINT</a:t>
            </a:r>
            <a:r>
              <a:rPr sz="1800" b="1" spc="-30" dirty="0">
                <a:solidFill>
                  <a:srgbClr val="585858"/>
                </a:solidFill>
                <a:latin typeface="Arial"/>
                <a:cs typeface="Arial"/>
              </a:rPr>
              <a:t> </a:t>
            </a:r>
            <a:r>
              <a:rPr sz="1800" b="1" spc="-10" dirty="0">
                <a:solidFill>
                  <a:srgbClr val="585858"/>
                </a:solidFill>
                <a:latin typeface="Arial"/>
                <a:cs typeface="Arial"/>
              </a:rPr>
              <a:t>CURRICULUM</a:t>
            </a:r>
            <a:endParaRPr sz="1800">
              <a:latin typeface="Arial"/>
              <a:cs typeface="Arial"/>
            </a:endParaRPr>
          </a:p>
        </p:txBody>
      </p:sp>
      <p:grpSp>
        <p:nvGrpSpPr>
          <p:cNvPr id="24" name="object 24"/>
          <p:cNvGrpSpPr/>
          <p:nvPr/>
        </p:nvGrpSpPr>
        <p:grpSpPr>
          <a:xfrm>
            <a:off x="3838955" y="2381250"/>
            <a:ext cx="4481830" cy="2997835"/>
            <a:chOff x="3838955" y="2381250"/>
            <a:chExt cx="4481830" cy="2997835"/>
          </a:xfrm>
        </p:grpSpPr>
        <p:sp>
          <p:nvSpPr>
            <p:cNvPr id="25" name="object 25"/>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59" cy="2367533"/>
            </a:xfrm>
            <a:prstGeom prst="rect">
              <a:avLst/>
            </a:prstGeom>
          </p:spPr>
        </p:pic>
        <p:pic>
          <p:nvPicPr>
            <p:cNvPr id="27" name="object 27"/>
            <p:cNvPicPr/>
            <p:nvPr/>
          </p:nvPicPr>
          <p:blipFill>
            <a:blip r:embed="rId7" cstate="print"/>
            <a:stretch>
              <a:fillRect/>
            </a:stretch>
          </p:blipFill>
          <p:spPr>
            <a:xfrm>
              <a:off x="5559551" y="2381250"/>
              <a:ext cx="1568195" cy="2399537"/>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193800">
              <a:lnSpc>
                <a:spcPct val="100000"/>
              </a:lnSpc>
              <a:spcBef>
                <a:spcPts val="100"/>
              </a:spcBef>
            </a:pPr>
            <a:r>
              <a:rPr dirty="0">
                <a:solidFill>
                  <a:srgbClr val="000000"/>
                </a:solidFill>
              </a:rPr>
              <a:t>REASSESS </a:t>
            </a:r>
            <a:r>
              <a:rPr spc="-10" dirty="0">
                <a:solidFill>
                  <a:srgbClr val="000000"/>
                </a:solidFill>
              </a:rPr>
              <a:t>TREATMENTS</a:t>
            </a:r>
          </a:p>
        </p:txBody>
      </p:sp>
      <p:grpSp>
        <p:nvGrpSpPr>
          <p:cNvPr id="5" name="object 5"/>
          <p:cNvGrpSpPr/>
          <p:nvPr/>
        </p:nvGrpSpPr>
        <p:grpSpPr>
          <a:xfrm>
            <a:off x="1386839" y="4523232"/>
            <a:ext cx="5140960" cy="1047115"/>
            <a:chOff x="1386839" y="4523232"/>
            <a:chExt cx="5140960" cy="1047115"/>
          </a:xfrm>
        </p:grpSpPr>
        <p:sp>
          <p:nvSpPr>
            <p:cNvPr id="6" name="object 6"/>
            <p:cNvSpPr/>
            <p:nvPr/>
          </p:nvSpPr>
          <p:spPr>
            <a:xfrm>
              <a:off x="4989956" y="5067681"/>
              <a:ext cx="302895" cy="0"/>
            </a:xfrm>
            <a:custGeom>
              <a:avLst/>
              <a:gdLst/>
              <a:ahLst/>
              <a:cxnLst/>
              <a:rect l="l" t="t" r="r" b="b"/>
              <a:pathLst>
                <a:path w="302895">
                  <a:moveTo>
                    <a:pt x="0" y="0"/>
                  </a:moveTo>
                  <a:lnTo>
                    <a:pt x="302514" y="0"/>
                  </a:lnTo>
                </a:path>
              </a:pathLst>
            </a:custGeom>
            <a:ln w="63500">
              <a:solidFill>
                <a:srgbClr val="000000"/>
              </a:solidFill>
            </a:ln>
          </p:spPr>
          <p:txBody>
            <a:bodyPr wrap="square" lIns="0" tIns="0" rIns="0" bIns="0" rtlCol="0"/>
            <a:lstStyle/>
            <a:p>
              <a:endParaRPr/>
            </a:p>
          </p:txBody>
        </p:sp>
        <p:sp>
          <p:nvSpPr>
            <p:cNvPr id="7" name="object 7"/>
            <p:cNvSpPr/>
            <p:nvPr/>
          </p:nvSpPr>
          <p:spPr>
            <a:xfrm>
              <a:off x="5260715" y="497242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sp>
          <p:nvSpPr>
            <p:cNvPr id="8" name="object 8"/>
            <p:cNvSpPr/>
            <p:nvPr/>
          </p:nvSpPr>
          <p:spPr>
            <a:xfrm>
              <a:off x="3609975" y="5067681"/>
              <a:ext cx="302895" cy="0"/>
            </a:xfrm>
            <a:custGeom>
              <a:avLst/>
              <a:gdLst/>
              <a:ahLst/>
              <a:cxnLst/>
              <a:rect l="l" t="t" r="r" b="b"/>
              <a:pathLst>
                <a:path w="302895">
                  <a:moveTo>
                    <a:pt x="0" y="0"/>
                  </a:moveTo>
                  <a:lnTo>
                    <a:pt x="302514" y="0"/>
                  </a:lnTo>
                </a:path>
              </a:pathLst>
            </a:custGeom>
            <a:ln w="63500">
              <a:solidFill>
                <a:srgbClr val="000000"/>
              </a:solidFill>
            </a:ln>
          </p:spPr>
          <p:txBody>
            <a:bodyPr wrap="square" lIns="0" tIns="0" rIns="0" bIns="0" rtlCol="0"/>
            <a:lstStyle/>
            <a:p>
              <a:endParaRPr/>
            </a:p>
          </p:txBody>
        </p:sp>
        <p:sp>
          <p:nvSpPr>
            <p:cNvPr id="9" name="object 9"/>
            <p:cNvSpPr/>
            <p:nvPr/>
          </p:nvSpPr>
          <p:spPr>
            <a:xfrm>
              <a:off x="3880733" y="497242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sp>
          <p:nvSpPr>
            <p:cNvPr id="10" name="object 10"/>
            <p:cNvSpPr/>
            <p:nvPr/>
          </p:nvSpPr>
          <p:spPr>
            <a:xfrm>
              <a:off x="2255138" y="5067681"/>
              <a:ext cx="302895" cy="0"/>
            </a:xfrm>
            <a:custGeom>
              <a:avLst/>
              <a:gdLst/>
              <a:ahLst/>
              <a:cxnLst/>
              <a:rect l="l" t="t" r="r" b="b"/>
              <a:pathLst>
                <a:path w="302894">
                  <a:moveTo>
                    <a:pt x="0" y="0"/>
                  </a:moveTo>
                  <a:lnTo>
                    <a:pt x="302514" y="0"/>
                  </a:lnTo>
                </a:path>
              </a:pathLst>
            </a:custGeom>
            <a:ln w="63500">
              <a:solidFill>
                <a:srgbClr val="000000"/>
              </a:solidFill>
            </a:ln>
          </p:spPr>
          <p:txBody>
            <a:bodyPr wrap="square" lIns="0" tIns="0" rIns="0" bIns="0" rtlCol="0"/>
            <a:lstStyle/>
            <a:p>
              <a:endParaRPr/>
            </a:p>
          </p:txBody>
        </p:sp>
        <p:sp>
          <p:nvSpPr>
            <p:cNvPr id="11" name="object 11"/>
            <p:cNvSpPr/>
            <p:nvPr/>
          </p:nvSpPr>
          <p:spPr>
            <a:xfrm>
              <a:off x="2525897" y="497242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sp>
          <p:nvSpPr>
            <p:cNvPr id="12" name="object 12"/>
            <p:cNvSpPr/>
            <p:nvPr/>
          </p:nvSpPr>
          <p:spPr>
            <a:xfrm>
              <a:off x="1386840" y="4523231"/>
              <a:ext cx="5140960" cy="1047115"/>
            </a:xfrm>
            <a:custGeom>
              <a:avLst/>
              <a:gdLst/>
              <a:ahLst/>
              <a:cxnLst/>
              <a:rect l="l" t="t" r="r" b="b"/>
              <a:pathLst>
                <a:path w="5140959" h="1047114">
                  <a:moveTo>
                    <a:pt x="1046988" y="523494"/>
                  </a:moveTo>
                  <a:lnTo>
                    <a:pt x="1044841" y="475856"/>
                  </a:lnTo>
                  <a:lnTo>
                    <a:pt x="1038542" y="429399"/>
                  </a:lnTo>
                  <a:lnTo>
                    <a:pt x="1028280" y="384340"/>
                  </a:lnTo>
                  <a:lnTo>
                    <a:pt x="1014234" y="340842"/>
                  </a:lnTo>
                  <a:lnTo>
                    <a:pt x="996581" y="299097"/>
                  </a:lnTo>
                  <a:lnTo>
                    <a:pt x="975512" y="259283"/>
                  </a:lnTo>
                  <a:lnTo>
                    <a:pt x="951204" y="221602"/>
                  </a:lnTo>
                  <a:lnTo>
                    <a:pt x="923861" y="186220"/>
                  </a:lnTo>
                  <a:lnTo>
                    <a:pt x="893648" y="153339"/>
                  </a:lnTo>
                  <a:lnTo>
                    <a:pt x="860767" y="123126"/>
                  </a:lnTo>
                  <a:lnTo>
                    <a:pt x="825385" y="95783"/>
                  </a:lnTo>
                  <a:lnTo>
                    <a:pt x="787704" y="71475"/>
                  </a:lnTo>
                  <a:lnTo>
                    <a:pt x="747890" y="50406"/>
                  </a:lnTo>
                  <a:lnTo>
                    <a:pt x="706145" y="32753"/>
                  </a:lnTo>
                  <a:lnTo>
                    <a:pt x="662647" y="18707"/>
                  </a:lnTo>
                  <a:lnTo>
                    <a:pt x="617588" y="8445"/>
                  </a:lnTo>
                  <a:lnTo>
                    <a:pt x="571131" y="2146"/>
                  </a:lnTo>
                  <a:lnTo>
                    <a:pt x="523494" y="0"/>
                  </a:lnTo>
                  <a:lnTo>
                    <a:pt x="475843" y="2146"/>
                  </a:lnTo>
                  <a:lnTo>
                    <a:pt x="429387" y="8445"/>
                  </a:lnTo>
                  <a:lnTo>
                    <a:pt x="384327" y="18707"/>
                  </a:lnTo>
                  <a:lnTo>
                    <a:pt x="340829" y="32753"/>
                  </a:lnTo>
                  <a:lnTo>
                    <a:pt x="299085" y="50406"/>
                  </a:lnTo>
                  <a:lnTo>
                    <a:pt x="259270" y="71475"/>
                  </a:lnTo>
                  <a:lnTo>
                    <a:pt x="221589" y="95783"/>
                  </a:lnTo>
                  <a:lnTo>
                    <a:pt x="186207" y="123126"/>
                  </a:lnTo>
                  <a:lnTo>
                    <a:pt x="153327" y="153339"/>
                  </a:lnTo>
                  <a:lnTo>
                    <a:pt x="123113" y="186220"/>
                  </a:lnTo>
                  <a:lnTo>
                    <a:pt x="95770" y="221602"/>
                  </a:lnTo>
                  <a:lnTo>
                    <a:pt x="71462" y="259283"/>
                  </a:lnTo>
                  <a:lnTo>
                    <a:pt x="50393" y="299097"/>
                  </a:lnTo>
                  <a:lnTo>
                    <a:pt x="32740" y="340842"/>
                  </a:lnTo>
                  <a:lnTo>
                    <a:pt x="18694" y="384340"/>
                  </a:lnTo>
                  <a:lnTo>
                    <a:pt x="8432" y="429399"/>
                  </a:lnTo>
                  <a:lnTo>
                    <a:pt x="2133" y="475856"/>
                  </a:lnTo>
                  <a:lnTo>
                    <a:pt x="0" y="523494"/>
                  </a:lnTo>
                  <a:lnTo>
                    <a:pt x="2133" y="571144"/>
                  </a:lnTo>
                  <a:lnTo>
                    <a:pt x="8432" y="617601"/>
                  </a:lnTo>
                  <a:lnTo>
                    <a:pt x="18694" y="662660"/>
                  </a:lnTo>
                  <a:lnTo>
                    <a:pt x="32740" y="706158"/>
                  </a:lnTo>
                  <a:lnTo>
                    <a:pt x="50393" y="747903"/>
                  </a:lnTo>
                  <a:lnTo>
                    <a:pt x="71462" y="787717"/>
                  </a:lnTo>
                  <a:lnTo>
                    <a:pt x="95770" y="825398"/>
                  </a:lnTo>
                  <a:lnTo>
                    <a:pt x="123113" y="860780"/>
                  </a:lnTo>
                  <a:lnTo>
                    <a:pt x="153327" y="893660"/>
                  </a:lnTo>
                  <a:lnTo>
                    <a:pt x="186207" y="923874"/>
                  </a:lnTo>
                  <a:lnTo>
                    <a:pt x="221589" y="951217"/>
                  </a:lnTo>
                  <a:lnTo>
                    <a:pt x="259270" y="975525"/>
                  </a:lnTo>
                  <a:lnTo>
                    <a:pt x="299085" y="996594"/>
                  </a:lnTo>
                  <a:lnTo>
                    <a:pt x="340829" y="1014247"/>
                  </a:lnTo>
                  <a:lnTo>
                    <a:pt x="384327" y="1028293"/>
                  </a:lnTo>
                  <a:lnTo>
                    <a:pt x="429387" y="1038555"/>
                  </a:lnTo>
                  <a:lnTo>
                    <a:pt x="475843" y="1044854"/>
                  </a:lnTo>
                  <a:lnTo>
                    <a:pt x="523494" y="1046988"/>
                  </a:lnTo>
                  <a:lnTo>
                    <a:pt x="571131" y="1044854"/>
                  </a:lnTo>
                  <a:lnTo>
                    <a:pt x="617588" y="1038555"/>
                  </a:lnTo>
                  <a:lnTo>
                    <a:pt x="662647" y="1028293"/>
                  </a:lnTo>
                  <a:lnTo>
                    <a:pt x="706145" y="1014247"/>
                  </a:lnTo>
                  <a:lnTo>
                    <a:pt x="747890" y="996594"/>
                  </a:lnTo>
                  <a:lnTo>
                    <a:pt x="787704" y="975525"/>
                  </a:lnTo>
                  <a:lnTo>
                    <a:pt x="825385" y="951217"/>
                  </a:lnTo>
                  <a:lnTo>
                    <a:pt x="860767" y="923874"/>
                  </a:lnTo>
                  <a:lnTo>
                    <a:pt x="893648" y="893660"/>
                  </a:lnTo>
                  <a:lnTo>
                    <a:pt x="923861" y="860780"/>
                  </a:lnTo>
                  <a:lnTo>
                    <a:pt x="951204" y="825398"/>
                  </a:lnTo>
                  <a:lnTo>
                    <a:pt x="975512" y="787717"/>
                  </a:lnTo>
                  <a:lnTo>
                    <a:pt x="996581" y="747903"/>
                  </a:lnTo>
                  <a:lnTo>
                    <a:pt x="1014234" y="706158"/>
                  </a:lnTo>
                  <a:lnTo>
                    <a:pt x="1028280" y="662660"/>
                  </a:lnTo>
                  <a:lnTo>
                    <a:pt x="1038542" y="617601"/>
                  </a:lnTo>
                  <a:lnTo>
                    <a:pt x="1044841" y="571144"/>
                  </a:lnTo>
                  <a:lnTo>
                    <a:pt x="1046988" y="523494"/>
                  </a:lnTo>
                  <a:close/>
                </a:path>
                <a:path w="5140959" h="1047114">
                  <a:moveTo>
                    <a:pt x="2411730" y="523494"/>
                  </a:moveTo>
                  <a:lnTo>
                    <a:pt x="2409583" y="475856"/>
                  </a:lnTo>
                  <a:lnTo>
                    <a:pt x="2403284" y="429399"/>
                  </a:lnTo>
                  <a:lnTo>
                    <a:pt x="2393023" y="384340"/>
                  </a:lnTo>
                  <a:lnTo>
                    <a:pt x="2378976" y="340842"/>
                  </a:lnTo>
                  <a:lnTo>
                    <a:pt x="2361323" y="299097"/>
                  </a:lnTo>
                  <a:lnTo>
                    <a:pt x="2340254" y="259283"/>
                  </a:lnTo>
                  <a:lnTo>
                    <a:pt x="2315946" y="221602"/>
                  </a:lnTo>
                  <a:lnTo>
                    <a:pt x="2288603" y="186220"/>
                  </a:lnTo>
                  <a:lnTo>
                    <a:pt x="2258390" y="153339"/>
                  </a:lnTo>
                  <a:lnTo>
                    <a:pt x="2225510" y="123126"/>
                  </a:lnTo>
                  <a:lnTo>
                    <a:pt x="2190127" y="95783"/>
                  </a:lnTo>
                  <a:lnTo>
                    <a:pt x="2152446" y="71475"/>
                  </a:lnTo>
                  <a:lnTo>
                    <a:pt x="2112632" y="50406"/>
                  </a:lnTo>
                  <a:lnTo>
                    <a:pt x="2070887" y="32753"/>
                  </a:lnTo>
                  <a:lnTo>
                    <a:pt x="2027389" y="18707"/>
                  </a:lnTo>
                  <a:lnTo>
                    <a:pt x="1982330" y="8445"/>
                  </a:lnTo>
                  <a:lnTo>
                    <a:pt x="1935873" y="2146"/>
                  </a:lnTo>
                  <a:lnTo>
                    <a:pt x="1888236" y="0"/>
                  </a:lnTo>
                  <a:lnTo>
                    <a:pt x="1840585" y="2146"/>
                  </a:lnTo>
                  <a:lnTo>
                    <a:pt x="1794129" y="8445"/>
                  </a:lnTo>
                  <a:lnTo>
                    <a:pt x="1749069" y="18707"/>
                  </a:lnTo>
                  <a:lnTo>
                    <a:pt x="1705571" y="32753"/>
                  </a:lnTo>
                  <a:lnTo>
                    <a:pt x="1663827" y="50406"/>
                  </a:lnTo>
                  <a:lnTo>
                    <a:pt x="1624012" y="71475"/>
                  </a:lnTo>
                  <a:lnTo>
                    <a:pt x="1586331" y="95783"/>
                  </a:lnTo>
                  <a:lnTo>
                    <a:pt x="1550949" y="123126"/>
                  </a:lnTo>
                  <a:lnTo>
                    <a:pt x="1518069" y="153339"/>
                  </a:lnTo>
                  <a:lnTo>
                    <a:pt x="1487855" y="186220"/>
                  </a:lnTo>
                  <a:lnTo>
                    <a:pt x="1460512" y="221602"/>
                  </a:lnTo>
                  <a:lnTo>
                    <a:pt x="1436204" y="259283"/>
                  </a:lnTo>
                  <a:lnTo>
                    <a:pt x="1415135" y="299097"/>
                  </a:lnTo>
                  <a:lnTo>
                    <a:pt x="1397482" y="340842"/>
                  </a:lnTo>
                  <a:lnTo>
                    <a:pt x="1383436" y="384340"/>
                  </a:lnTo>
                  <a:lnTo>
                    <a:pt x="1373174" y="429399"/>
                  </a:lnTo>
                  <a:lnTo>
                    <a:pt x="1366875" y="475856"/>
                  </a:lnTo>
                  <a:lnTo>
                    <a:pt x="1364742" y="523494"/>
                  </a:lnTo>
                  <a:lnTo>
                    <a:pt x="1366875" y="571144"/>
                  </a:lnTo>
                  <a:lnTo>
                    <a:pt x="1373174" y="617601"/>
                  </a:lnTo>
                  <a:lnTo>
                    <a:pt x="1383436" y="662660"/>
                  </a:lnTo>
                  <a:lnTo>
                    <a:pt x="1397482" y="706158"/>
                  </a:lnTo>
                  <a:lnTo>
                    <a:pt x="1415135" y="747903"/>
                  </a:lnTo>
                  <a:lnTo>
                    <a:pt x="1436204" y="787717"/>
                  </a:lnTo>
                  <a:lnTo>
                    <a:pt x="1460512" y="825398"/>
                  </a:lnTo>
                  <a:lnTo>
                    <a:pt x="1487855" y="860780"/>
                  </a:lnTo>
                  <a:lnTo>
                    <a:pt x="1518069" y="893660"/>
                  </a:lnTo>
                  <a:lnTo>
                    <a:pt x="1550949" y="923874"/>
                  </a:lnTo>
                  <a:lnTo>
                    <a:pt x="1586331" y="951217"/>
                  </a:lnTo>
                  <a:lnTo>
                    <a:pt x="1624012" y="975525"/>
                  </a:lnTo>
                  <a:lnTo>
                    <a:pt x="1663827" y="996594"/>
                  </a:lnTo>
                  <a:lnTo>
                    <a:pt x="1705571" y="1014247"/>
                  </a:lnTo>
                  <a:lnTo>
                    <a:pt x="1749069" y="1028293"/>
                  </a:lnTo>
                  <a:lnTo>
                    <a:pt x="1794129" y="1038555"/>
                  </a:lnTo>
                  <a:lnTo>
                    <a:pt x="1840585" y="1044854"/>
                  </a:lnTo>
                  <a:lnTo>
                    <a:pt x="1888236" y="1046988"/>
                  </a:lnTo>
                  <a:lnTo>
                    <a:pt x="1935873" y="1044854"/>
                  </a:lnTo>
                  <a:lnTo>
                    <a:pt x="1982330" y="1038555"/>
                  </a:lnTo>
                  <a:lnTo>
                    <a:pt x="2027389" y="1028293"/>
                  </a:lnTo>
                  <a:lnTo>
                    <a:pt x="2070887" y="1014247"/>
                  </a:lnTo>
                  <a:lnTo>
                    <a:pt x="2112632" y="996594"/>
                  </a:lnTo>
                  <a:lnTo>
                    <a:pt x="2152446" y="975525"/>
                  </a:lnTo>
                  <a:lnTo>
                    <a:pt x="2190127" y="951217"/>
                  </a:lnTo>
                  <a:lnTo>
                    <a:pt x="2225510" y="923874"/>
                  </a:lnTo>
                  <a:lnTo>
                    <a:pt x="2258390" y="893660"/>
                  </a:lnTo>
                  <a:lnTo>
                    <a:pt x="2288603" y="860780"/>
                  </a:lnTo>
                  <a:lnTo>
                    <a:pt x="2315946" y="825398"/>
                  </a:lnTo>
                  <a:lnTo>
                    <a:pt x="2340254" y="787717"/>
                  </a:lnTo>
                  <a:lnTo>
                    <a:pt x="2361323" y="747903"/>
                  </a:lnTo>
                  <a:lnTo>
                    <a:pt x="2378976" y="706158"/>
                  </a:lnTo>
                  <a:lnTo>
                    <a:pt x="2393023" y="662660"/>
                  </a:lnTo>
                  <a:lnTo>
                    <a:pt x="2403284" y="617601"/>
                  </a:lnTo>
                  <a:lnTo>
                    <a:pt x="2409583" y="571144"/>
                  </a:lnTo>
                  <a:lnTo>
                    <a:pt x="2411730" y="523494"/>
                  </a:lnTo>
                  <a:close/>
                </a:path>
                <a:path w="5140959" h="1047114">
                  <a:moveTo>
                    <a:pt x="3775710" y="523494"/>
                  </a:moveTo>
                  <a:lnTo>
                    <a:pt x="3773563" y="475856"/>
                  </a:lnTo>
                  <a:lnTo>
                    <a:pt x="3767264" y="429399"/>
                  </a:lnTo>
                  <a:lnTo>
                    <a:pt x="3757003" y="384340"/>
                  </a:lnTo>
                  <a:lnTo>
                    <a:pt x="3742956" y="340842"/>
                  </a:lnTo>
                  <a:lnTo>
                    <a:pt x="3725303" y="299097"/>
                  </a:lnTo>
                  <a:lnTo>
                    <a:pt x="3704234" y="259283"/>
                  </a:lnTo>
                  <a:lnTo>
                    <a:pt x="3679926" y="221602"/>
                  </a:lnTo>
                  <a:lnTo>
                    <a:pt x="3652583" y="186220"/>
                  </a:lnTo>
                  <a:lnTo>
                    <a:pt x="3622370" y="153339"/>
                  </a:lnTo>
                  <a:lnTo>
                    <a:pt x="3589490" y="123126"/>
                  </a:lnTo>
                  <a:lnTo>
                    <a:pt x="3554107" y="95783"/>
                  </a:lnTo>
                  <a:lnTo>
                    <a:pt x="3516426" y="71475"/>
                  </a:lnTo>
                  <a:lnTo>
                    <a:pt x="3476612" y="50406"/>
                  </a:lnTo>
                  <a:lnTo>
                    <a:pt x="3434867" y="32753"/>
                  </a:lnTo>
                  <a:lnTo>
                    <a:pt x="3391370" y="18707"/>
                  </a:lnTo>
                  <a:lnTo>
                    <a:pt x="3346310" y="8445"/>
                  </a:lnTo>
                  <a:lnTo>
                    <a:pt x="3299853" y="2146"/>
                  </a:lnTo>
                  <a:lnTo>
                    <a:pt x="3252216" y="0"/>
                  </a:lnTo>
                  <a:lnTo>
                    <a:pt x="3204565" y="2146"/>
                  </a:lnTo>
                  <a:lnTo>
                    <a:pt x="3158109" y="8445"/>
                  </a:lnTo>
                  <a:lnTo>
                    <a:pt x="3113049" y="18707"/>
                  </a:lnTo>
                  <a:lnTo>
                    <a:pt x="3069552" y="32753"/>
                  </a:lnTo>
                  <a:lnTo>
                    <a:pt x="3027807" y="50406"/>
                  </a:lnTo>
                  <a:lnTo>
                    <a:pt x="2987992" y="71475"/>
                  </a:lnTo>
                  <a:lnTo>
                    <a:pt x="2950311" y="95783"/>
                  </a:lnTo>
                  <a:lnTo>
                    <a:pt x="2914929" y="123126"/>
                  </a:lnTo>
                  <a:lnTo>
                    <a:pt x="2882049" y="153339"/>
                  </a:lnTo>
                  <a:lnTo>
                    <a:pt x="2851835" y="186220"/>
                  </a:lnTo>
                  <a:lnTo>
                    <a:pt x="2824492" y="221602"/>
                  </a:lnTo>
                  <a:lnTo>
                    <a:pt x="2800185" y="259283"/>
                  </a:lnTo>
                  <a:lnTo>
                    <a:pt x="2779115" y="299097"/>
                  </a:lnTo>
                  <a:lnTo>
                    <a:pt x="2761462" y="340842"/>
                  </a:lnTo>
                  <a:lnTo>
                    <a:pt x="2747416" y="384340"/>
                  </a:lnTo>
                  <a:lnTo>
                    <a:pt x="2737154" y="429399"/>
                  </a:lnTo>
                  <a:lnTo>
                    <a:pt x="2730855" y="475856"/>
                  </a:lnTo>
                  <a:lnTo>
                    <a:pt x="2728722" y="523494"/>
                  </a:lnTo>
                  <a:lnTo>
                    <a:pt x="2730855" y="571144"/>
                  </a:lnTo>
                  <a:lnTo>
                    <a:pt x="2737154" y="617601"/>
                  </a:lnTo>
                  <a:lnTo>
                    <a:pt x="2747416" y="662660"/>
                  </a:lnTo>
                  <a:lnTo>
                    <a:pt x="2761462" y="706158"/>
                  </a:lnTo>
                  <a:lnTo>
                    <a:pt x="2779115" y="747903"/>
                  </a:lnTo>
                  <a:lnTo>
                    <a:pt x="2800185" y="787717"/>
                  </a:lnTo>
                  <a:lnTo>
                    <a:pt x="2824492" y="825398"/>
                  </a:lnTo>
                  <a:lnTo>
                    <a:pt x="2851835" y="860780"/>
                  </a:lnTo>
                  <a:lnTo>
                    <a:pt x="2882049" y="893660"/>
                  </a:lnTo>
                  <a:lnTo>
                    <a:pt x="2914929" y="923874"/>
                  </a:lnTo>
                  <a:lnTo>
                    <a:pt x="2950311" y="951217"/>
                  </a:lnTo>
                  <a:lnTo>
                    <a:pt x="2987992" y="975525"/>
                  </a:lnTo>
                  <a:lnTo>
                    <a:pt x="3027807" y="996594"/>
                  </a:lnTo>
                  <a:lnTo>
                    <a:pt x="3069552" y="1014247"/>
                  </a:lnTo>
                  <a:lnTo>
                    <a:pt x="3113049" y="1028293"/>
                  </a:lnTo>
                  <a:lnTo>
                    <a:pt x="3158109" y="1038555"/>
                  </a:lnTo>
                  <a:lnTo>
                    <a:pt x="3204565" y="1044854"/>
                  </a:lnTo>
                  <a:lnTo>
                    <a:pt x="3252216" y="1046988"/>
                  </a:lnTo>
                  <a:lnTo>
                    <a:pt x="3299853" y="1044854"/>
                  </a:lnTo>
                  <a:lnTo>
                    <a:pt x="3346310" y="1038555"/>
                  </a:lnTo>
                  <a:lnTo>
                    <a:pt x="3391370" y="1028293"/>
                  </a:lnTo>
                  <a:lnTo>
                    <a:pt x="3434867" y="1014247"/>
                  </a:lnTo>
                  <a:lnTo>
                    <a:pt x="3476612" y="996594"/>
                  </a:lnTo>
                  <a:lnTo>
                    <a:pt x="3516426" y="975525"/>
                  </a:lnTo>
                  <a:lnTo>
                    <a:pt x="3554107" y="951217"/>
                  </a:lnTo>
                  <a:lnTo>
                    <a:pt x="3589490" y="923874"/>
                  </a:lnTo>
                  <a:lnTo>
                    <a:pt x="3622370" y="893660"/>
                  </a:lnTo>
                  <a:lnTo>
                    <a:pt x="3652583" y="860780"/>
                  </a:lnTo>
                  <a:lnTo>
                    <a:pt x="3679926" y="825398"/>
                  </a:lnTo>
                  <a:lnTo>
                    <a:pt x="3704234" y="787717"/>
                  </a:lnTo>
                  <a:lnTo>
                    <a:pt x="3725303" y="747903"/>
                  </a:lnTo>
                  <a:lnTo>
                    <a:pt x="3742956" y="706158"/>
                  </a:lnTo>
                  <a:lnTo>
                    <a:pt x="3757003" y="662660"/>
                  </a:lnTo>
                  <a:lnTo>
                    <a:pt x="3767264" y="617601"/>
                  </a:lnTo>
                  <a:lnTo>
                    <a:pt x="3773563" y="571144"/>
                  </a:lnTo>
                  <a:lnTo>
                    <a:pt x="3775710" y="523494"/>
                  </a:lnTo>
                  <a:close/>
                </a:path>
                <a:path w="5140959" h="1047114">
                  <a:moveTo>
                    <a:pt x="5140452" y="523494"/>
                  </a:moveTo>
                  <a:lnTo>
                    <a:pt x="5138305" y="475856"/>
                  </a:lnTo>
                  <a:lnTo>
                    <a:pt x="5132006" y="429399"/>
                  </a:lnTo>
                  <a:lnTo>
                    <a:pt x="5121745" y="384340"/>
                  </a:lnTo>
                  <a:lnTo>
                    <a:pt x="5107698" y="340842"/>
                  </a:lnTo>
                  <a:lnTo>
                    <a:pt x="5090045" y="299097"/>
                  </a:lnTo>
                  <a:lnTo>
                    <a:pt x="5068976" y="259283"/>
                  </a:lnTo>
                  <a:lnTo>
                    <a:pt x="5044668" y="221602"/>
                  </a:lnTo>
                  <a:lnTo>
                    <a:pt x="5017325" y="186220"/>
                  </a:lnTo>
                  <a:lnTo>
                    <a:pt x="4987112" y="153339"/>
                  </a:lnTo>
                  <a:lnTo>
                    <a:pt x="4954232" y="123126"/>
                  </a:lnTo>
                  <a:lnTo>
                    <a:pt x="4918849" y="95783"/>
                  </a:lnTo>
                  <a:lnTo>
                    <a:pt x="4881169" y="71475"/>
                  </a:lnTo>
                  <a:lnTo>
                    <a:pt x="4841354" y="50406"/>
                  </a:lnTo>
                  <a:lnTo>
                    <a:pt x="4799609" y="32753"/>
                  </a:lnTo>
                  <a:lnTo>
                    <a:pt x="4756112" y="18707"/>
                  </a:lnTo>
                  <a:lnTo>
                    <a:pt x="4711052" y="8445"/>
                  </a:lnTo>
                  <a:lnTo>
                    <a:pt x="4664595" y="2146"/>
                  </a:lnTo>
                  <a:lnTo>
                    <a:pt x="4616958" y="0"/>
                  </a:lnTo>
                  <a:lnTo>
                    <a:pt x="4569307" y="2146"/>
                  </a:lnTo>
                  <a:lnTo>
                    <a:pt x="4522851" y="8445"/>
                  </a:lnTo>
                  <a:lnTo>
                    <a:pt x="4477791" y="18707"/>
                  </a:lnTo>
                  <a:lnTo>
                    <a:pt x="4434294" y="32753"/>
                  </a:lnTo>
                  <a:lnTo>
                    <a:pt x="4392549" y="50406"/>
                  </a:lnTo>
                  <a:lnTo>
                    <a:pt x="4352734" y="71475"/>
                  </a:lnTo>
                  <a:lnTo>
                    <a:pt x="4315053" y="95783"/>
                  </a:lnTo>
                  <a:lnTo>
                    <a:pt x="4279671" y="123126"/>
                  </a:lnTo>
                  <a:lnTo>
                    <a:pt x="4246791" y="153339"/>
                  </a:lnTo>
                  <a:lnTo>
                    <a:pt x="4216578" y="186220"/>
                  </a:lnTo>
                  <a:lnTo>
                    <a:pt x="4189234" y="221602"/>
                  </a:lnTo>
                  <a:lnTo>
                    <a:pt x="4164927" y="259283"/>
                  </a:lnTo>
                  <a:lnTo>
                    <a:pt x="4143857" y="299097"/>
                  </a:lnTo>
                  <a:lnTo>
                    <a:pt x="4126204" y="340842"/>
                  </a:lnTo>
                  <a:lnTo>
                    <a:pt x="4112158" y="384340"/>
                  </a:lnTo>
                  <a:lnTo>
                    <a:pt x="4101896" y="429399"/>
                  </a:lnTo>
                  <a:lnTo>
                    <a:pt x="4095597" y="475856"/>
                  </a:lnTo>
                  <a:lnTo>
                    <a:pt x="4093464" y="523494"/>
                  </a:lnTo>
                  <a:lnTo>
                    <a:pt x="4095597" y="571144"/>
                  </a:lnTo>
                  <a:lnTo>
                    <a:pt x="4101896" y="617601"/>
                  </a:lnTo>
                  <a:lnTo>
                    <a:pt x="4112158" y="662660"/>
                  </a:lnTo>
                  <a:lnTo>
                    <a:pt x="4126204" y="706158"/>
                  </a:lnTo>
                  <a:lnTo>
                    <a:pt x="4143857" y="747903"/>
                  </a:lnTo>
                  <a:lnTo>
                    <a:pt x="4164927" y="787717"/>
                  </a:lnTo>
                  <a:lnTo>
                    <a:pt x="4189234" y="825398"/>
                  </a:lnTo>
                  <a:lnTo>
                    <a:pt x="4216578" y="860780"/>
                  </a:lnTo>
                  <a:lnTo>
                    <a:pt x="4246791" y="893660"/>
                  </a:lnTo>
                  <a:lnTo>
                    <a:pt x="4279671" y="923874"/>
                  </a:lnTo>
                  <a:lnTo>
                    <a:pt x="4315053" y="951217"/>
                  </a:lnTo>
                  <a:lnTo>
                    <a:pt x="4352734" y="975525"/>
                  </a:lnTo>
                  <a:lnTo>
                    <a:pt x="4392549" y="996594"/>
                  </a:lnTo>
                  <a:lnTo>
                    <a:pt x="4434294" y="1014247"/>
                  </a:lnTo>
                  <a:lnTo>
                    <a:pt x="4477791" y="1028293"/>
                  </a:lnTo>
                  <a:lnTo>
                    <a:pt x="4522851" y="1038555"/>
                  </a:lnTo>
                  <a:lnTo>
                    <a:pt x="4569307" y="1044854"/>
                  </a:lnTo>
                  <a:lnTo>
                    <a:pt x="4616958" y="1046988"/>
                  </a:lnTo>
                  <a:lnTo>
                    <a:pt x="4664595" y="1044854"/>
                  </a:lnTo>
                  <a:lnTo>
                    <a:pt x="4711052" y="1038555"/>
                  </a:lnTo>
                  <a:lnTo>
                    <a:pt x="4756112" y="1028293"/>
                  </a:lnTo>
                  <a:lnTo>
                    <a:pt x="4799609" y="1014247"/>
                  </a:lnTo>
                  <a:lnTo>
                    <a:pt x="4841354" y="996594"/>
                  </a:lnTo>
                  <a:lnTo>
                    <a:pt x="4881169" y="975525"/>
                  </a:lnTo>
                  <a:lnTo>
                    <a:pt x="4918849" y="951217"/>
                  </a:lnTo>
                  <a:lnTo>
                    <a:pt x="4954232" y="923874"/>
                  </a:lnTo>
                  <a:lnTo>
                    <a:pt x="4987112" y="893660"/>
                  </a:lnTo>
                  <a:lnTo>
                    <a:pt x="5017325" y="860780"/>
                  </a:lnTo>
                  <a:lnTo>
                    <a:pt x="5044668" y="825398"/>
                  </a:lnTo>
                  <a:lnTo>
                    <a:pt x="5068976" y="787717"/>
                  </a:lnTo>
                  <a:lnTo>
                    <a:pt x="5090045" y="747903"/>
                  </a:lnTo>
                  <a:lnTo>
                    <a:pt x="5107698" y="706158"/>
                  </a:lnTo>
                  <a:lnTo>
                    <a:pt x="5121745" y="662660"/>
                  </a:lnTo>
                  <a:lnTo>
                    <a:pt x="5132006" y="617601"/>
                  </a:lnTo>
                  <a:lnTo>
                    <a:pt x="5138305" y="571144"/>
                  </a:lnTo>
                  <a:lnTo>
                    <a:pt x="5140452" y="523494"/>
                  </a:lnTo>
                  <a:close/>
                </a:path>
              </a:pathLst>
            </a:custGeom>
            <a:solidFill>
              <a:srgbClr val="7E7E7E"/>
            </a:solidFill>
          </p:spPr>
          <p:txBody>
            <a:bodyPr wrap="square" lIns="0" tIns="0" rIns="0" bIns="0" rtlCol="0"/>
            <a:lstStyle/>
            <a:p>
              <a:endParaRPr/>
            </a:p>
          </p:txBody>
        </p:sp>
      </p:grpSp>
      <p:grpSp>
        <p:nvGrpSpPr>
          <p:cNvPr id="13" name="object 13"/>
          <p:cNvGrpSpPr/>
          <p:nvPr/>
        </p:nvGrpSpPr>
        <p:grpSpPr>
          <a:xfrm>
            <a:off x="1475866" y="3075043"/>
            <a:ext cx="4638040" cy="190500"/>
            <a:chOff x="1475866" y="3075043"/>
            <a:chExt cx="4638040" cy="190500"/>
          </a:xfrm>
        </p:grpSpPr>
        <p:sp>
          <p:nvSpPr>
            <p:cNvPr id="14" name="object 14"/>
            <p:cNvSpPr/>
            <p:nvPr/>
          </p:nvSpPr>
          <p:spPr>
            <a:xfrm>
              <a:off x="2889122" y="3170300"/>
              <a:ext cx="302895" cy="0"/>
            </a:xfrm>
            <a:custGeom>
              <a:avLst/>
              <a:gdLst/>
              <a:ahLst/>
              <a:cxnLst/>
              <a:rect l="l" t="t" r="r" b="b"/>
              <a:pathLst>
                <a:path w="302894">
                  <a:moveTo>
                    <a:pt x="0" y="0"/>
                  </a:moveTo>
                  <a:lnTo>
                    <a:pt x="302514" y="0"/>
                  </a:lnTo>
                </a:path>
              </a:pathLst>
            </a:custGeom>
            <a:ln w="63500">
              <a:solidFill>
                <a:srgbClr val="000000"/>
              </a:solidFill>
            </a:ln>
          </p:spPr>
          <p:txBody>
            <a:bodyPr wrap="square" lIns="0" tIns="0" rIns="0" bIns="0" rtlCol="0"/>
            <a:lstStyle/>
            <a:p>
              <a:endParaRPr/>
            </a:p>
          </p:txBody>
        </p:sp>
        <p:sp>
          <p:nvSpPr>
            <p:cNvPr id="15" name="object 15"/>
            <p:cNvSpPr/>
            <p:nvPr/>
          </p:nvSpPr>
          <p:spPr>
            <a:xfrm>
              <a:off x="3159881" y="307504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sp>
          <p:nvSpPr>
            <p:cNvPr id="16" name="object 16"/>
            <p:cNvSpPr/>
            <p:nvPr/>
          </p:nvSpPr>
          <p:spPr>
            <a:xfrm>
              <a:off x="4270628" y="3170300"/>
              <a:ext cx="302895" cy="0"/>
            </a:xfrm>
            <a:custGeom>
              <a:avLst/>
              <a:gdLst/>
              <a:ahLst/>
              <a:cxnLst/>
              <a:rect l="l" t="t" r="r" b="b"/>
              <a:pathLst>
                <a:path w="302895">
                  <a:moveTo>
                    <a:pt x="0" y="0"/>
                  </a:moveTo>
                  <a:lnTo>
                    <a:pt x="302514" y="0"/>
                  </a:lnTo>
                </a:path>
              </a:pathLst>
            </a:custGeom>
            <a:ln w="63500">
              <a:solidFill>
                <a:srgbClr val="000000"/>
              </a:solidFill>
            </a:ln>
          </p:spPr>
          <p:txBody>
            <a:bodyPr wrap="square" lIns="0" tIns="0" rIns="0" bIns="0" rtlCol="0"/>
            <a:lstStyle/>
            <a:p>
              <a:endParaRPr/>
            </a:p>
          </p:txBody>
        </p:sp>
        <p:sp>
          <p:nvSpPr>
            <p:cNvPr id="17" name="object 17"/>
            <p:cNvSpPr/>
            <p:nvPr/>
          </p:nvSpPr>
          <p:spPr>
            <a:xfrm>
              <a:off x="4541386" y="307504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sp>
          <p:nvSpPr>
            <p:cNvPr id="18" name="object 18"/>
            <p:cNvSpPr/>
            <p:nvPr/>
          </p:nvSpPr>
          <p:spPr>
            <a:xfrm>
              <a:off x="5652134" y="3170300"/>
              <a:ext cx="302895" cy="0"/>
            </a:xfrm>
            <a:custGeom>
              <a:avLst/>
              <a:gdLst/>
              <a:ahLst/>
              <a:cxnLst/>
              <a:rect l="l" t="t" r="r" b="b"/>
              <a:pathLst>
                <a:path w="302895">
                  <a:moveTo>
                    <a:pt x="0" y="0"/>
                  </a:moveTo>
                  <a:lnTo>
                    <a:pt x="302514" y="0"/>
                  </a:lnTo>
                </a:path>
              </a:pathLst>
            </a:custGeom>
            <a:ln w="63500">
              <a:solidFill>
                <a:srgbClr val="000000"/>
              </a:solidFill>
            </a:ln>
          </p:spPr>
          <p:txBody>
            <a:bodyPr wrap="square" lIns="0" tIns="0" rIns="0" bIns="0" rtlCol="0"/>
            <a:lstStyle/>
            <a:p>
              <a:endParaRPr/>
            </a:p>
          </p:txBody>
        </p:sp>
        <p:sp>
          <p:nvSpPr>
            <p:cNvPr id="19" name="object 19"/>
            <p:cNvSpPr/>
            <p:nvPr/>
          </p:nvSpPr>
          <p:spPr>
            <a:xfrm>
              <a:off x="5922892" y="307504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sp>
          <p:nvSpPr>
            <p:cNvPr id="20" name="object 20"/>
            <p:cNvSpPr/>
            <p:nvPr/>
          </p:nvSpPr>
          <p:spPr>
            <a:xfrm>
              <a:off x="1507616" y="3170300"/>
              <a:ext cx="302895" cy="0"/>
            </a:xfrm>
            <a:custGeom>
              <a:avLst/>
              <a:gdLst/>
              <a:ahLst/>
              <a:cxnLst/>
              <a:rect l="l" t="t" r="r" b="b"/>
              <a:pathLst>
                <a:path w="302894">
                  <a:moveTo>
                    <a:pt x="0" y="0"/>
                  </a:moveTo>
                  <a:lnTo>
                    <a:pt x="302514" y="0"/>
                  </a:lnTo>
                </a:path>
              </a:pathLst>
            </a:custGeom>
            <a:ln w="63500">
              <a:solidFill>
                <a:srgbClr val="000000"/>
              </a:solidFill>
            </a:ln>
          </p:spPr>
          <p:txBody>
            <a:bodyPr wrap="square" lIns="0" tIns="0" rIns="0" bIns="0" rtlCol="0"/>
            <a:lstStyle/>
            <a:p>
              <a:endParaRPr/>
            </a:p>
          </p:txBody>
        </p:sp>
        <p:sp>
          <p:nvSpPr>
            <p:cNvPr id="21" name="object 21"/>
            <p:cNvSpPr/>
            <p:nvPr/>
          </p:nvSpPr>
          <p:spPr>
            <a:xfrm>
              <a:off x="1778375" y="3075043"/>
              <a:ext cx="191135" cy="190500"/>
            </a:xfrm>
            <a:custGeom>
              <a:avLst/>
              <a:gdLst/>
              <a:ahLst/>
              <a:cxnLst/>
              <a:rect l="l" t="t" r="r" b="b"/>
              <a:pathLst>
                <a:path w="191135" h="190500">
                  <a:moveTo>
                    <a:pt x="12" y="0"/>
                  </a:moveTo>
                  <a:lnTo>
                    <a:pt x="0" y="190500"/>
                  </a:lnTo>
                  <a:lnTo>
                    <a:pt x="190512" y="95262"/>
                  </a:lnTo>
                  <a:lnTo>
                    <a:pt x="12" y="0"/>
                  </a:lnTo>
                  <a:close/>
                </a:path>
              </a:pathLst>
            </a:custGeom>
            <a:solidFill>
              <a:srgbClr val="000000"/>
            </a:solidFill>
          </p:spPr>
          <p:txBody>
            <a:bodyPr wrap="square" lIns="0" tIns="0" rIns="0" bIns="0" rtlCol="0"/>
            <a:lstStyle/>
            <a:p>
              <a:endParaRPr/>
            </a:p>
          </p:txBody>
        </p:sp>
      </p:grpSp>
      <p:sp>
        <p:nvSpPr>
          <p:cNvPr id="22" name="object 22"/>
          <p:cNvSpPr txBox="1"/>
          <p:nvPr/>
        </p:nvSpPr>
        <p:spPr>
          <a:xfrm>
            <a:off x="7566204" y="4570177"/>
            <a:ext cx="3851910" cy="139700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Reassess</a:t>
            </a:r>
            <a:r>
              <a:rPr sz="1800" spc="-20" dirty="0">
                <a:latin typeface="Arial MT"/>
                <a:cs typeface="Arial MT"/>
              </a:rPr>
              <a:t> </a:t>
            </a:r>
            <a:r>
              <a:rPr sz="1800" dirty="0">
                <a:latin typeface="Arial MT"/>
                <a:cs typeface="Arial MT"/>
              </a:rPr>
              <a:t>frequently,</a:t>
            </a:r>
            <a:r>
              <a:rPr sz="1800" spc="-25" dirty="0">
                <a:latin typeface="Arial MT"/>
                <a:cs typeface="Arial MT"/>
              </a:rPr>
              <a:t> </a:t>
            </a:r>
            <a:r>
              <a:rPr sz="1800" dirty="0">
                <a:latin typeface="Arial MT"/>
                <a:cs typeface="Arial MT"/>
              </a:rPr>
              <a:t>in</a:t>
            </a:r>
            <a:r>
              <a:rPr sz="1800" spc="-15" dirty="0">
                <a:latin typeface="Arial MT"/>
                <a:cs typeface="Arial MT"/>
              </a:rPr>
              <a:t> </a:t>
            </a:r>
            <a:r>
              <a:rPr sz="1800" spc="-10" dirty="0">
                <a:latin typeface="Arial MT"/>
                <a:cs typeface="Arial MT"/>
              </a:rPr>
              <a:t>particular, </a:t>
            </a:r>
            <a:r>
              <a:rPr sz="1800" dirty="0">
                <a:latin typeface="Arial MT"/>
                <a:cs typeface="Arial MT"/>
              </a:rPr>
              <a:t>after</a:t>
            </a:r>
            <a:r>
              <a:rPr sz="1800" spc="-15" dirty="0">
                <a:latin typeface="Arial MT"/>
                <a:cs typeface="Arial MT"/>
              </a:rPr>
              <a:t> </a:t>
            </a:r>
            <a:r>
              <a:rPr sz="1800" dirty="0">
                <a:latin typeface="Arial MT"/>
                <a:cs typeface="Arial MT"/>
              </a:rPr>
              <a:t>any</a:t>
            </a:r>
            <a:r>
              <a:rPr sz="1800" spc="-15" dirty="0">
                <a:latin typeface="Arial MT"/>
                <a:cs typeface="Arial MT"/>
              </a:rPr>
              <a:t> </a:t>
            </a:r>
            <a:r>
              <a:rPr sz="1800" b="1" dirty="0">
                <a:latin typeface="Arial"/>
                <a:cs typeface="Arial"/>
              </a:rPr>
              <a:t>casualty</a:t>
            </a:r>
            <a:r>
              <a:rPr sz="1800" b="1" spc="-20" dirty="0">
                <a:latin typeface="Arial"/>
                <a:cs typeface="Arial"/>
              </a:rPr>
              <a:t> </a:t>
            </a:r>
            <a:r>
              <a:rPr sz="1800" b="1" spc="-10" dirty="0">
                <a:latin typeface="Arial"/>
                <a:cs typeface="Arial"/>
              </a:rPr>
              <a:t>movement</a:t>
            </a:r>
            <a:r>
              <a:rPr sz="1800" spc="-10" dirty="0">
                <a:latin typeface="Arial MT"/>
                <a:cs typeface="Arial MT"/>
              </a:rPr>
              <a:t>, </a:t>
            </a:r>
            <a:r>
              <a:rPr sz="1800" b="1" dirty="0">
                <a:latin typeface="Arial"/>
                <a:cs typeface="Arial"/>
              </a:rPr>
              <a:t>changes</a:t>
            </a:r>
            <a:r>
              <a:rPr sz="1800" b="1" spc="-40" dirty="0">
                <a:latin typeface="Arial"/>
                <a:cs typeface="Arial"/>
              </a:rPr>
              <a:t> </a:t>
            </a:r>
            <a:r>
              <a:rPr sz="1800" b="1" dirty="0">
                <a:latin typeface="Arial"/>
                <a:cs typeface="Arial"/>
              </a:rPr>
              <a:t>in</a:t>
            </a:r>
            <a:r>
              <a:rPr sz="1800" b="1" spc="-25" dirty="0">
                <a:latin typeface="Arial"/>
                <a:cs typeface="Arial"/>
              </a:rPr>
              <a:t> </a:t>
            </a:r>
            <a:r>
              <a:rPr sz="1800" b="1" dirty="0">
                <a:latin typeface="Arial"/>
                <a:cs typeface="Arial"/>
              </a:rPr>
              <a:t>casualty's</a:t>
            </a:r>
            <a:r>
              <a:rPr sz="1800" b="1" spc="-30" dirty="0">
                <a:latin typeface="Arial"/>
                <a:cs typeface="Arial"/>
              </a:rPr>
              <a:t> </a:t>
            </a:r>
            <a:r>
              <a:rPr sz="1800" b="1" dirty="0">
                <a:latin typeface="Arial"/>
                <a:cs typeface="Arial"/>
              </a:rPr>
              <a:t>symptoms</a:t>
            </a:r>
            <a:r>
              <a:rPr sz="1800" b="1" spc="-40" dirty="0">
                <a:latin typeface="Arial"/>
                <a:cs typeface="Arial"/>
              </a:rPr>
              <a:t> </a:t>
            </a:r>
            <a:r>
              <a:rPr sz="1800" spc="-25" dirty="0">
                <a:latin typeface="Arial MT"/>
                <a:cs typeface="Arial MT"/>
              </a:rPr>
              <a:t>or </a:t>
            </a:r>
            <a:r>
              <a:rPr sz="1800" dirty="0">
                <a:latin typeface="Arial MT"/>
                <a:cs typeface="Arial MT"/>
              </a:rPr>
              <a:t>signs,</a:t>
            </a:r>
            <a:r>
              <a:rPr sz="1800" spc="-35" dirty="0">
                <a:latin typeface="Arial MT"/>
                <a:cs typeface="Arial MT"/>
              </a:rPr>
              <a:t> </a:t>
            </a:r>
            <a:r>
              <a:rPr sz="1800" dirty="0">
                <a:latin typeface="Arial MT"/>
                <a:cs typeface="Arial MT"/>
              </a:rPr>
              <a:t>and</a:t>
            </a:r>
            <a:r>
              <a:rPr sz="1800" spc="-40" dirty="0">
                <a:latin typeface="Arial MT"/>
                <a:cs typeface="Arial MT"/>
              </a:rPr>
              <a:t> </a:t>
            </a:r>
            <a:r>
              <a:rPr sz="1800" dirty="0">
                <a:latin typeface="Arial MT"/>
                <a:cs typeface="Arial MT"/>
              </a:rPr>
              <a:t>before</a:t>
            </a:r>
            <a:r>
              <a:rPr sz="1800" spc="-40" dirty="0">
                <a:latin typeface="Arial MT"/>
                <a:cs typeface="Arial MT"/>
              </a:rPr>
              <a:t> </a:t>
            </a:r>
            <a:r>
              <a:rPr sz="1800" b="1" dirty="0">
                <a:latin typeface="Arial"/>
                <a:cs typeface="Arial"/>
              </a:rPr>
              <a:t>transitioning</a:t>
            </a:r>
            <a:r>
              <a:rPr sz="1800" b="1" spc="-25" dirty="0">
                <a:latin typeface="Arial"/>
                <a:cs typeface="Arial"/>
              </a:rPr>
              <a:t> </a:t>
            </a:r>
            <a:r>
              <a:rPr sz="1800" b="1" spc="-20" dirty="0">
                <a:latin typeface="Arial"/>
                <a:cs typeface="Arial"/>
              </a:rPr>
              <a:t>care </a:t>
            </a:r>
            <a:r>
              <a:rPr sz="1800" dirty="0">
                <a:latin typeface="Arial MT"/>
                <a:cs typeface="Arial MT"/>
              </a:rPr>
              <a:t>to</a:t>
            </a:r>
            <a:r>
              <a:rPr sz="1800" spc="-10" dirty="0">
                <a:latin typeface="Arial MT"/>
                <a:cs typeface="Arial MT"/>
              </a:rPr>
              <a:t> </a:t>
            </a:r>
            <a:r>
              <a:rPr sz="1800" dirty="0">
                <a:latin typeface="Arial MT"/>
                <a:cs typeface="Arial MT"/>
              </a:rPr>
              <a:t>another</a:t>
            </a:r>
            <a:r>
              <a:rPr sz="1800" spc="-15" dirty="0">
                <a:latin typeface="Arial MT"/>
                <a:cs typeface="Arial MT"/>
              </a:rPr>
              <a:t> </a:t>
            </a:r>
            <a:r>
              <a:rPr sz="1800" spc="-10" dirty="0">
                <a:latin typeface="Arial MT"/>
                <a:cs typeface="Arial MT"/>
              </a:rPr>
              <a:t>provider</a:t>
            </a:r>
            <a:endParaRPr sz="1800">
              <a:latin typeface="Arial MT"/>
              <a:cs typeface="Arial MT"/>
            </a:endParaRPr>
          </a:p>
        </p:txBody>
      </p:sp>
      <p:grpSp>
        <p:nvGrpSpPr>
          <p:cNvPr id="23" name="object 23"/>
          <p:cNvGrpSpPr/>
          <p:nvPr/>
        </p:nvGrpSpPr>
        <p:grpSpPr>
          <a:xfrm>
            <a:off x="606572" y="2606039"/>
            <a:ext cx="6910705" cy="2516505"/>
            <a:chOff x="606572" y="2606039"/>
            <a:chExt cx="6910705" cy="2516505"/>
          </a:xfrm>
        </p:grpSpPr>
        <p:sp>
          <p:nvSpPr>
            <p:cNvPr id="24" name="object 24"/>
            <p:cNvSpPr/>
            <p:nvPr/>
          </p:nvSpPr>
          <p:spPr>
            <a:xfrm>
              <a:off x="7011160" y="3133724"/>
              <a:ext cx="474345" cy="948690"/>
            </a:xfrm>
            <a:custGeom>
              <a:avLst/>
              <a:gdLst/>
              <a:ahLst/>
              <a:cxnLst/>
              <a:rect l="l" t="t" r="r" b="b"/>
              <a:pathLst>
                <a:path w="474345" h="948689">
                  <a:moveTo>
                    <a:pt x="0" y="0"/>
                  </a:moveTo>
                  <a:lnTo>
                    <a:pt x="48499" y="2448"/>
                  </a:lnTo>
                  <a:lnTo>
                    <a:pt x="95597" y="9636"/>
                  </a:lnTo>
                  <a:lnTo>
                    <a:pt x="141056" y="21325"/>
                  </a:lnTo>
                  <a:lnTo>
                    <a:pt x="184637" y="37276"/>
                  </a:lnTo>
                  <a:lnTo>
                    <a:pt x="226101" y="57250"/>
                  </a:lnTo>
                  <a:lnTo>
                    <a:pt x="265211" y="81010"/>
                  </a:lnTo>
                  <a:lnTo>
                    <a:pt x="301728" y="108316"/>
                  </a:lnTo>
                  <a:lnTo>
                    <a:pt x="335413" y="138931"/>
                  </a:lnTo>
                  <a:lnTo>
                    <a:pt x="366028" y="172616"/>
                  </a:lnTo>
                  <a:lnTo>
                    <a:pt x="393334" y="209133"/>
                  </a:lnTo>
                  <a:lnTo>
                    <a:pt x="417094" y="248243"/>
                  </a:lnTo>
                  <a:lnTo>
                    <a:pt x="437068" y="289707"/>
                  </a:lnTo>
                  <a:lnTo>
                    <a:pt x="453019" y="333288"/>
                  </a:lnTo>
                  <a:lnTo>
                    <a:pt x="464708" y="378747"/>
                  </a:lnTo>
                  <a:lnTo>
                    <a:pt x="471896" y="425845"/>
                  </a:lnTo>
                  <a:lnTo>
                    <a:pt x="474345" y="474345"/>
                  </a:lnTo>
                  <a:lnTo>
                    <a:pt x="471897" y="522828"/>
                  </a:lnTo>
                  <a:lnTo>
                    <a:pt x="464714" y="569911"/>
                  </a:lnTo>
                  <a:lnTo>
                    <a:pt x="453033" y="615357"/>
                  </a:lnTo>
                  <a:lnTo>
                    <a:pt x="437092" y="658926"/>
                  </a:lnTo>
                  <a:lnTo>
                    <a:pt x="417129" y="700381"/>
                  </a:lnTo>
                  <a:lnTo>
                    <a:pt x="393383" y="739484"/>
                  </a:lnTo>
                  <a:lnTo>
                    <a:pt x="366092" y="775995"/>
                  </a:lnTo>
                  <a:lnTo>
                    <a:pt x="335494" y="809677"/>
                  </a:lnTo>
                  <a:lnTo>
                    <a:pt x="301827" y="840291"/>
                  </a:lnTo>
                  <a:lnTo>
                    <a:pt x="265328" y="867600"/>
                  </a:lnTo>
                  <a:lnTo>
                    <a:pt x="226238" y="891365"/>
                  </a:lnTo>
                  <a:lnTo>
                    <a:pt x="184792" y="911347"/>
                  </a:lnTo>
                  <a:lnTo>
                    <a:pt x="141230" y="927309"/>
                  </a:lnTo>
                  <a:lnTo>
                    <a:pt x="95790" y="939012"/>
                  </a:lnTo>
                  <a:lnTo>
                    <a:pt x="48710" y="946219"/>
                  </a:lnTo>
                  <a:lnTo>
                    <a:pt x="228" y="948690"/>
                  </a:lnTo>
                </a:path>
              </a:pathLst>
            </a:custGeom>
            <a:ln w="63500">
              <a:solidFill>
                <a:srgbClr val="000000"/>
              </a:solidFill>
            </a:ln>
          </p:spPr>
          <p:txBody>
            <a:bodyPr wrap="square" lIns="0" tIns="0" rIns="0" bIns="0" rtlCol="0"/>
            <a:lstStyle/>
            <a:p>
              <a:endParaRPr/>
            </a:p>
          </p:txBody>
        </p:sp>
        <p:sp>
          <p:nvSpPr>
            <p:cNvPr id="25" name="object 25"/>
            <p:cNvSpPr/>
            <p:nvPr/>
          </p:nvSpPr>
          <p:spPr>
            <a:xfrm>
              <a:off x="1105280" y="4082419"/>
              <a:ext cx="5906770" cy="6350"/>
            </a:xfrm>
            <a:custGeom>
              <a:avLst/>
              <a:gdLst/>
              <a:ahLst/>
              <a:cxnLst/>
              <a:rect l="l" t="t" r="r" b="b"/>
              <a:pathLst>
                <a:path w="5906770" h="6350">
                  <a:moveTo>
                    <a:pt x="0" y="5994"/>
                  </a:moveTo>
                  <a:lnTo>
                    <a:pt x="5906401" y="0"/>
                  </a:lnTo>
                </a:path>
              </a:pathLst>
            </a:custGeom>
            <a:ln w="63500">
              <a:solidFill>
                <a:srgbClr val="000000"/>
              </a:solidFill>
            </a:ln>
          </p:spPr>
          <p:txBody>
            <a:bodyPr wrap="square" lIns="0" tIns="0" rIns="0" bIns="0" rtlCol="0"/>
            <a:lstStyle/>
            <a:p>
              <a:endParaRPr/>
            </a:p>
          </p:txBody>
        </p:sp>
        <p:sp>
          <p:nvSpPr>
            <p:cNvPr id="26" name="object 26"/>
            <p:cNvSpPr/>
            <p:nvPr/>
          </p:nvSpPr>
          <p:spPr>
            <a:xfrm>
              <a:off x="638322" y="4087754"/>
              <a:ext cx="467359" cy="935355"/>
            </a:xfrm>
            <a:custGeom>
              <a:avLst/>
              <a:gdLst/>
              <a:ahLst/>
              <a:cxnLst/>
              <a:rect l="l" t="t" r="r" b="b"/>
              <a:pathLst>
                <a:path w="467359" h="935354">
                  <a:moveTo>
                    <a:pt x="464555" y="935088"/>
                  </a:moveTo>
                  <a:lnTo>
                    <a:pt x="416829" y="932343"/>
                  </a:lnTo>
                  <a:lnTo>
                    <a:pt x="369983" y="924791"/>
                  </a:lnTo>
                  <a:lnTo>
                    <a:pt x="324363" y="912598"/>
                  </a:lnTo>
                  <a:lnTo>
                    <a:pt x="280314" y="895932"/>
                  </a:lnTo>
                  <a:lnTo>
                    <a:pt x="238182" y="874959"/>
                  </a:lnTo>
                  <a:lnTo>
                    <a:pt x="198313" y="849847"/>
                  </a:lnTo>
                  <a:lnTo>
                    <a:pt x="161052" y="820762"/>
                  </a:lnTo>
                  <a:lnTo>
                    <a:pt x="126747" y="787871"/>
                  </a:lnTo>
                  <a:lnTo>
                    <a:pt x="95741" y="751342"/>
                  </a:lnTo>
                  <a:lnTo>
                    <a:pt x="68382" y="711340"/>
                  </a:lnTo>
                  <a:lnTo>
                    <a:pt x="45015" y="668033"/>
                  </a:lnTo>
                  <a:lnTo>
                    <a:pt x="25986" y="621588"/>
                  </a:lnTo>
                  <a:lnTo>
                    <a:pt x="12508" y="575667"/>
                  </a:lnTo>
                  <a:lnTo>
                    <a:pt x="3893" y="529510"/>
                  </a:lnTo>
                  <a:lnTo>
                    <a:pt x="0" y="483416"/>
                  </a:lnTo>
                  <a:lnTo>
                    <a:pt x="681" y="437684"/>
                  </a:lnTo>
                  <a:lnTo>
                    <a:pt x="5795" y="392614"/>
                  </a:lnTo>
                  <a:lnTo>
                    <a:pt x="15196" y="348505"/>
                  </a:lnTo>
                  <a:lnTo>
                    <a:pt x="28739" y="305656"/>
                  </a:lnTo>
                  <a:lnTo>
                    <a:pt x="46281" y="264367"/>
                  </a:lnTo>
                  <a:lnTo>
                    <a:pt x="67677" y="224938"/>
                  </a:lnTo>
                  <a:lnTo>
                    <a:pt x="92782" y="187666"/>
                  </a:lnTo>
                  <a:lnTo>
                    <a:pt x="121453" y="152852"/>
                  </a:lnTo>
                  <a:lnTo>
                    <a:pt x="153545" y="120795"/>
                  </a:lnTo>
                  <a:lnTo>
                    <a:pt x="188913" y="91795"/>
                  </a:lnTo>
                  <a:lnTo>
                    <a:pt x="227414" y="66150"/>
                  </a:lnTo>
                  <a:lnTo>
                    <a:pt x="268903" y="44159"/>
                  </a:lnTo>
                  <a:lnTo>
                    <a:pt x="313235" y="26123"/>
                  </a:lnTo>
                  <a:lnTo>
                    <a:pt x="350779" y="14758"/>
                  </a:lnTo>
                  <a:lnTo>
                    <a:pt x="389078" y="6594"/>
                  </a:lnTo>
                  <a:lnTo>
                    <a:pt x="427926" y="1663"/>
                  </a:lnTo>
                  <a:lnTo>
                    <a:pt x="467121" y="0"/>
                  </a:lnTo>
                </a:path>
              </a:pathLst>
            </a:custGeom>
            <a:ln w="63499">
              <a:solidFill>
                <a:srgbClr val="000000"/>
              </a:solidFill>
            </a:ln>
          </p:spPr>
          <p:txBody>
            <a:bodyPr wrap="square" lIns="0" tIns="0" rIns="0" bIns="0" rtlCol="0"/>
            <a:lstStyle/>
            <a:p>
              <a:endParaRPr/>
            </a:p>
          </p:txBody>
        </p:sp>
        <p:sp>
          <p:nvSpPr>
            <p:cNvPr id="27" name="object 27"/>
            <p:cNvSpPr/>
            <p:nvPr/>
          </p:nvSpPr>
          <p:spPr>
            <a:xfrm>
              <a:off x="1056162" y="4934093"/>
              <a:ext cx="203835" cy="187960"/>
            </a:xfrm>
            <a:custGeom>
              <a:avLst/>
              <a:gdLst/>
              <a:ahLst/>
              <a:cxnLst/>
              <a:rect l="l" t="t" r="r" b="b"/>
              <a:pathLst>
                <a:path w="203834" h="187960">
                  <a:moveTo>
                    <a:pt x="0" y="0"/>
                  </a:moveTo>
                  <a:lnTo>
                    <a:pt x="31445" y="187883"/>
                  </a:lnTo>
                  <a:lnTo>
                    <a:pt x="203606" y="62496"/>
                  </a:lnTo>
                  <a:lnTo>
                    <a:pt x="0" y="0"/>
                  </a:lnTo>
                  <a:close/>
                </a:path>
              </a:pathLst>
            </a:custGeom>
            <a:solidFill>
              <a:srgbClr val="000000"/>
            </a:solidFill>
          </p:spPr>
          <p:txBody>
            <a:bodyPr wrap="square" lIns="0" tIns="0" rIns="0" bIns="0" rtlCol="0"/>
            <a:lstStyle/>
            <a:p>
              <a:endParaRPr/>
            </a:p>
          </p:txBody>
        </p:sp>
        <p:sp>
          <p:nvSpPr>
            <p:cNvPr id="28" name="object 28"/>
            <p:cNvSpPr/>
            <p:nvPr/>
          </p:nvSpPr>
          <p:spPr>
            <a:xfrm>
              <a:off x="3391662" y="2606039"/>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98667"/>
            </a:solidFill>
          </p:spPr>
          <p:txBody>
            <a:bodyPr wrap="square" lIns="0" tIns="0" rIns="0" bIns="0" rtlCol="0"/>
            <a:lstStyle/>
            <a:p>
              <a:endParaRPr/>
            </a:p>
          </p:txBody>
        </p:sp>
        <p:sp>
          <p:nvSpPr>
            <p:cNvPr id="29" name="object 29"/>
            <p:cNvSpPr/>
            <p:nvPr/>
          </p:nvSpPr>
          <p:spPr>
            <a:xfrm>
              <a:off x="4767071" y="2606039"/>
              <a:ext cx="1046480" cy="1047115"/>
            </a:xfrm>
            <a:custGeom>
              <a:avLst/>
              <a:gdLst/>
              <a:ahLst/>
              <a:cxnLst/>
              <a:rect l="l" t="t" r="r" b="b"/>
              <a:pathLst>
                <a:path w="1046479" h="1047114">
                  <a:moveTo>
                    <a:pt x="523113" y="0"/>
                  </a:moveTo>
                  <a:lnTo>
                    <a:pt x="475498" y="2139"/>
                  </a:lnTo>
                  <a:lnTo>
                    <a:pt x="429081" y="8434"/>
                  </a:lnTo>
                  <a:lnTo>
                    <a:pt x="384047" y="18699"/>
                  </a:lnTo>
                  <a:lnTo>
                    <a:pt x="340579" y="32751"/>
                  </a:lnTo>
                  <a:lnTo>
                    <a:pt x="298864" y="50403"/>
                  </a:lnTo>
                  <a:lnTo>
                    <a:pt x="259085" y="71472"/>
                  </a:lnTo>
                  <a:lnTo>
                    <a:pt x="221427" y="95773"/>
                  </a:lnTo>
                  <a:lnTo>
                    <a:pt x="186075" y="123119"/>
                  </a:lnTo>
                  <a:lnTo>
                    <a:pt x="153214" y="153328"/>
                  </a:lnTo>
                  <a:lnTo>
                    <a:pt x="123027" y="186214"/>
                  </a:lnTo>
                  <a:lnTo>
                    <a:pt x="95701" y="221592"/>
                  </a:lnTo>
                  <a:lnTo>
                    <a:pt x="71419" y="259277"/>
                  </a:lnTo>
                  <a:lnTo>
                    <a:pt x="50366" y="299085"/>
                  </a:lnTo>
                  <a:lnTo>
                    <a:pt x="32726" y="340830"/>
                  </a:lnTo>
                  <a:lnTo>
                    <a:pt x="18685" y="384329"/>
                  </a:lnTo>
                  <a:lnTo>
                    <a:pt x="8427" y="429395"/>
                  </a:lnTo>
                  <a:lnTo>
                    <a:pt x="2137" y="475845"/>
                  </a:lnTo>
                  <a:lnTo>
                    <a:pt x="0" y="523493"/>
                  </a:lnTo>
                  <a:lnTo>
                    <a:pt x="2137" y="571142"/>
                  </a:lnTo>
                  <a:lnTo>
                    <a:pt x="8427" y="617592"/>
                  </a:lnTo>
                  <a:lnTo>
                    <a:pt x="18685" y="662658"/>
                  </a:lnTo>
                  <a:lnTo>
                    <a:pt x="32726" y="706157"/>
                  </a:lnTo>
                  <a:lnTo>
                    <a:pt x="50366" y="747902"/>
                  </a:lnTo>
                  <a:lnTo>
                    <a:pt x="71419" y="787710"/>
                  </a:lnTo>
                  <a:lnTo>
                    <a:pt x="95701" y="825395"/>
                  </a:lnTo>
                  <a:lnTo>
                    <a:pt x="123027" y="860773"/>
                  </a:lnTo>
                  <a:lnTo>
                    <a:pt x="153214" y="893659"/>
                  </a:lnTo>
                  <a:lnTo>
                    <a:pt x="186075" y="923868"/>
                  </a:lnTo>
                  <a:lnTo>
                    <a:pt x="221427" y="951214"/>
                  </a:lnTo>
                  <a:lnTo>
                    <a:pt x="259085" y="975515"/>
                  </a:lnTo>
                  <a:lnTo>
                    <a:pt x="298864" y="996584"/>
                  </a:lnTo>
                  <a:lnTo>
                    <a:pt x="340579" y="1014236"/>
                  </a:lnTo>
                  <a:lnTo>
                    <a:pt x="384047" y="1028288"/>
                  </a:lnTo>
                  <a:lnTo>
                    <a:pt x="429081" y="1038553"/>
                  </a:lnTo>
                  <a:lnTo>
                    <a:pt x="475498" y="1044848"/>
                  </a:lnTo>
                  <a:lnTo>
                    <a:pt x="523113" y="1046987"/>
                  </a:lnTo>
                  <a:lnTo>
                    <a:pt x="570727" y="1044848"/>
                  </a:lnTo>
                  <a:lnTo>
                    <a:pt x="617144" y="1038553"/>
                  </a:lnTo>
                  <a:lnTo>
                    <a:pt x="662178" y="1028288"/>
                  </a:lnTo>
                  <a:lnTo>
                    <a:pt x="705646" y="1014236"/>
                  </a:lnTo>
                  <a:lnTo>
                    <a:pt x="747361" y="996584"/>
                  </a:lnTo>
                  <a:lnTo>
                    <a:pt x="787140" y="975515"/>
                  </a:lnTo>
                  <a:lnTo>
                    <a:pt x="824798" y="951214"/>
                  </a:lnTo>
                  <a:lnTo>
                    <a:pt x="860150" y="923868"/>
                  </a:lnTo>
                  <a:lnTo>
                    <a:pt x="893011" y="893659"/>
                  </a:lnTo>
                  <a:lnTo>
                    <a:pt x="923198" y="860773"/>
                  </a:lnTo>
                  <a:lnTo>
                    <a:pt x="950524" y="825395"/>
                  </a:lnTo>
                  <a:lnTo>
                    <a:pt x="974806" y="787710"/>
                  </a:lnTo>
                  <a:lnTo>
                    <a:pt x="995859" y="747902"/>
                  </a:lnTo>
                  <a:lnTo>
                    <a:pt x="1013499" y="706157"/>
                  </a:lnTo>
                  <a:lnTo>
                    <a:pt x="1027540" y="662658"/>
                  </a:lnTo>
                  <a:lnTo>
                    <a:pt x="1037798" y="617592"/>
                  </a:lnTo>
                  <a:lnTo>
                    <a:pt x="1044088" y="571142"/>
                  </a:lnTo>
                  <a:lnTo>
                    <a:pt x="1046226" y="523493"/>
                  </a:lnTo>
                  <a:lnTo>
                    <a:pt x="1044088" y="475845"/>
                  </a:lnTo>
                  <a:lnTo>
                    <a:pt x="1037798" y="429395"/>
                  </a:lnTo>
                  <a:lnTo>
                    <a:pt x="1027540" y="384329"/>
                  </a:lnTo>
                  <a:lnTo>
                    <a:pt x="1013499" y="340830"/>
                  </a:lnTo>
                  <a:lnTo>
                    <a:pt x="995859" y="299085"/>
                  </a:lnTo>
                  <a:lnTo>
                    <a:pt x="974806" y="259277"/>
                  </a:lnTo>
                  <a:lnTo>
                    <a:pt x="950524" y="221592"/>
                  </a:lnTo>
                  <a:lnTo>
                    <a:pt x="923198" y="186214"/>
                  </a:lnTo>
                  <a:lnTo>
                    <a:pt x="893011" y="153328"/>
                  </a:lnTo>
                  <a:lnTo>
                    <a:pt x="860150" y="123119"/>
                  </a:lnTo>
                  <a:lnTo>
                    <a:pt x="824798" y="95773"/>
                  </a:lnTo>
                  <a:lnTo>
                    <a:pt x="787140" y="71472"/>
                  </a:lnTo>
                  <a:lnTo>
                    <a:pt x="747361" y="50403"/>
                  </a:lnTo>
                  <a:lnTo>
                    <a:pt x="705646" y="32751"/>
                  </a:lnTo>
                  <a:lnTo>
                    <a:pt x="662178" y="18699"/>
                  </a:lnTo>
                  <a:lnTo>
                    <a:pt x="617144" y="8434"/>
                  </a:lnTo>
                  <a:lnTo>
                    <a:pt x="570727" y="2139"/>
                  </a:lnTo>
                  <a:lnTo>
                    <a:pt x="523113" y="0"/>
                  </a:lnTo>
                  <a:close/>
                </a:path>
              </a:pathLst>
            </a:custGeom>
            <a:solidFill>
              <a:srgbClr val="F16336"/>
            </a:solidFill>
          </p:spPr>
          <p:txBody>
            <a:bodyPr wrap="square" lIns="0" tIns="0" rIns="0" bIns="0" rtlCol="0"/>
            <a:lstStyle/>
            <a:p>
              <a:endParaRPr/>
            </a:p>
          </p:txBody>
        </p:sp>
        <p:sp>
          <p:nvSpPr>
            <p:cNvPr id="30" name="object 30"/>
            <p:cNvSpPr/>
            <p:nvPr/>
          </p:nvSpPr>
          <p:spPr>
            <a:xfrm>
              <a:off x="6141720" y="2606039"/>
              <a:ext cx="1047115" cy="1047115"/>
            </a:xfrm>
            <a:custGeom>
              <a:avLst/>
              <a:gdLst/>
              <a:ahLst/>
              <a:cxnLst/>
              <a:rect l="l" t="t" r="r" b="b"/>
              <a:pathLst>
                <a:path w="1047115"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744664"/>
            </a:solidFill>
          </p:spPr>
          <p:txBody>
            <a:bodyPr wrap="square" lIns="0" tIns="0" rIns="0" bIns="0" rtlCol="0"/>
            <a:lstStyle/>
            <a:p>
              <a:endParaRPr/>
            </a:p>
          </p:txBody>
        </p:sp>
        <p:sp>
          <p:nvSpPr>
            <p:cNvPr id="31" name="object 31"/>
            <p:cNvSpPr/>
            <p:nvPr/>
          </p:nvSpPr>
          <p:spPr>
            <a:xfrm>
              <a:off x="2017014" y="2606039"/>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8AB7CD"/>
            </a:solidFill>
          </p:spPr>
          <p:txBody>
            <a:bodyPr wrap="square" lIns="0" tIns="0" rIns="0" bIns="0" rtlCol="0"/>
            <a:lstStyle/>
            <a:p>
              <a:endParaRPr/>
            </a:p>
          </p:txBody>
        </p:sp>
        <p:sp>
          <p:nvSpPr>
            <p:cNvPr id="32" name="object 32"/>
            <p:cNvSpPr/>
            <p:nvPr/>
          </p:nvSpPr>
          <p:spPr>
            <a:xfrm>
              <a:off x="642365" y="2606039"/>
              <a:ext cx="1047115" cy="1047115"/>
            </a:xfrm>
            <a:custGeom>
              <a:avLst/>
              <a:gdLst/>
              <a:ahLst/>
              <a:cxnLst/>
              <a:rect l="l" t="t" r="r" b="b"/>
              <a:pathLst>
                <a:path w="1047114" h="1047114">
                  <a:moveTo>
                    <a:pt x="523494" y="0"/>
                  </a:moveTo>
                  <a:lnTo>
                    <a:pt x="475845" y="2139"/>
                  </a:lnTo>
                  <a:lnTo>
                    <a:pt x="429395" y="8434"/>
                  </a:lnTo>
                  <a:lnTo>
                    <a:pt x="384329" y="18699"/>
                  </a:lnTo>
                  <a:lnTo>
                    <a:pt x="340830" y="32751"/>
                  </a:lnTo>
                  <a:lnTo>
                    <a:pt x="299085" y="50403"/>
                  </a:lnTo>
                  <a:lnTo>
                    <a:pt x="259277" y="71472"/>
                  </a:lnTo>
                  <a:lnTo>
                    <a:pt x="221592" y="95773"/>
                  </a:lnTo>
                  <a:lnTo>
                    <a:pt x="186214" y="123119"/>
                  </a:lnTo>
                  <a:lnTo>
                    <a:pt x="153328" y="153328"/>
                  </a:lnTo>
                  <a:lnTo>
                    <a:pt x="123119" y="186214"/>
                  </a:lnTo>
                  <a:lnTo>
                    <a:pt x="95773" y="221592"/>
                  </a:lnTo>
                  <a:lnTo>
                    <a:pt x="71472" y="259277"/>
                  </a:lnTo>
                  <a:lnTo>
                    <a:pt x="50403" y="299085"/>
                  </a:lnTo>
                  <a:lnTo>
                    <a:pt x="32751" y="340830"/>
                  </a:lnTo>
                  <a:lnTo>
                    <a:pt x="18699" y="384329"/>
                  </a:lnTo>
                  <a:lnTo>
                    <a:pt x="8434" y="429395"/>
                  </a:lnTo>
                  <a:lnTo>
                    <a:pt x="2139" y="475845"/>
                  </a:lnTo>
                  <a:lnTo>
                    <a:pt x="0" y="523493"/>
                  </a:lnTo>
                  <a:lnTo>
                    <a:pt x="2139" y="571142"/>
                  </a:lnTo>
                  <a:lnTo>
                    <a:pt x="8434" y="617592"/>
                  </a:lnTo>
                  <a:lnTo>
                    <a:pt x="18699" y="662658"/>
                  </a:lnTo>
                  <a:lnTo>
                    <a:pt x="32751" y="706157"/>
                  </a:lnTo>
                  <a:lnTo>
                    <a:pt x="50403" y="747902"/>
                  </a:lnTo>
                  <a:lnTo>
                    <a:pt x="71472" y="787710"/>
                  </a:lnTo>
                  <a:lnTo>
                    <a:pt x="95773" y="825395"/>
                  </a:lnTo>
                  <a:lnTo>
                    <a:pt x="123119" y="860773"/>
                  </a:lnTo>
                  <a:lnTo>
                    <a:pt x="153328" y="893659"/>
                  </a:lnTo>
                  <a:lnTo>
                    <a:pt x="186214" y="923868"/>
                  </a:lnTo>
                  <a:lnTo>
                    <a:pt x="221592" y="951214"/>
                  </a:lnTo>
                  <a:lnTo>
                    <a:pt x="259277" y="975515"/>
                  </a:lnTo>
                  <a:lnTo>
                    <a:pt x="299085" y="996584"/>
                  </a:lnTo>
                  <a:lnTo>
                    <a:pt x="340830" y="1014236"/>
                  </a:lnTo>
                  <a:lnTo>
                    <a:pt x="384329" y="1028288"/>
                  </a:lnTo>
                  <a:lnTo>
                    <a:pt x="429395" y="1038553"/>
                  </a:lnTo>
                  <a:lnTo>
                    <a:pt x="475845" y="1044848"/>
                  </a:lnTo>
                  <a:lnTo>
                    <a:pt x="523494" y="1046987"/>
                  </a:lnTo>
                  <a:lnTo>
                    <a:pt x="571142" y="1044848"/>
                  </a:lnTo>
                  <a:lnTo>
                    <a:pt x="617592" y="1038553"/>
                  </a:lnTo>
                  <a:lnTo>
                    <a:pt x="662658" y="1028288"/>
                  </a:lnTo>
                  <a:lnTo>
                    <a:pt x="706157" y="1014236"/>
                  </a:lnTo>
                  <a:lnTo>
                    <a:pt x="747902" y="996584"/>
                  </a:lnTo>
                  <a:lnTo>
                    <a:pt x="787710" y="975515"/>
                  </a:lnTo>
                  <a:lnTo>
                    <a:pt x="825395" y="951214"/>
                  </a:lnTo>
                  <a:lnTo>
                    <a:pt x="860773" y="923868"/>
                  </a:lnTo>
                  <a:lnTo>
                    <a:pt x="893659" y="893659"/>
                  </a:lnTo>
                  <a:lnTo>
                    <a:pt x="923868" y="860773"/>
                  </a:lnTo>
                  <a:lnTo>
                    <a:pt x="951214" y="825395"/>
                  </a:lnTo>
                  <a:lnTo>
                    <a:pt x="975515" y="787710"/>
                  </a:lnTo>
                  <a:lnTo>
                    <a:pt x="996584" y="747902"/>
                  </a:lnTo>
                  <a:lnTo>
                    <a:pt x="1014236" y="706157"/>
                  </a:lnTo>
                  <a:lnTo>
                    <a:pt x="1028288" y="662658"/>
                  </a:lnTo>
                  <a:lnTo>
                    <a:pt x="1038553" y="617592"/>
                  </a:lnTo>
                  <a:lnTo>
                    <a:pt x="1044848" y="571142"/>
                  </a:lnTo>
                  <a:lnTo>
                    <a:pt x="1046988" y="523493"/>
                  </a:lnTo>
                  <a:lnTo>
                    <a:pt x="1044848" y="475845"/>
                  </a:lnTo>
                  <a:lnTo>
                    <a:pt x="1038553" y="429395"/>
                  </a:lnTo>
                  <a:lnTo>
                    <a:pt x="1028288" y="384329"/>
                  </a:lnTo>
                  <a:lnTo>
                    <a:pt x="1014236" y="340830"/>
                  </a:lnTo>
                  <a:lnTo>
                    <a:pt x="996584" y="299085"/>
                  </a:lnTo>
                  <a:lnTo>
                    <a:pt x="975515" y="259277"/>
                  </a:lnTo>
                  <a:lnTo>
                    <a:pt x="951214" y="221592"/>
                  </a:lnTo>
                  <a:lnTo>
                    <a:pt x="923868" y="186214"/>
                  </a:lnTo>
                  <a:lnTo>
                    <a:pt x="893659" y="153328"/>
                  </a:lnTo>
                  <a:lnTo>
                    <a:pt x="860773" y="123119"/>
                  </a:lnTo>
                  <a:lnTo>
                    <a:pt x="825395" y="95773"/>
                  </a:lnTo>
                  <a:lnTo>
                    <a:pt x="787710" y="71472"/>
                  </a:lnTo>
                  <a:lnTo>
                    <a:pt x="747902" y="50403"/>
                  </a:lnTo>
                  <a:lnTo>
                    <a:pt x="706157" y="32751"/>
                  </a:lnTo>
                  <a:lnTo>
                    <a:pt x="662658" y="18699"/>
                  </a:lnTo>
                  <a:lnTo>
                    <a:pt x="617592" y="8434"/>
                  </a:lnTo>
                  <a:lnTo>
                    <a:pt x="571142" y="2139"/>
                  </a:lnTo>
                  <a:lnTo>
                    <a:pt x="523494" y="0"/>
                  </a:lnTo>
                  <a:close/>
                </a:path>
              </a:pathLst>
            </a:custGeom>
            <a:solidFill>
              <a:srgbClr val="D93B44"/>
            </a:solidFill>
          </p:spPr>
          <p:txBody>
            <a:bodyPr wrap="square" lIns="0" tIns="0" rIns="0" bIns="0" rtlCol="0"/>
            <a:lstStyle/>
            <a:p>
              <a:endParaRPr/>
            </a:p>
          </p:txBody>
        </p:sp>
      </p:grpSp>
      <p:sp>
        <p:nvSpPr>
          <p:cNvPr id="33" name="object 33"/>
          <p:cNvSpPr txBox="1"/>
          <p:nvPr/>
        </p:nvSpPr>
        <p:spPr>
          <a:xfrm>
            <a:off x="840935" y="1699004"/>
            <a:ext cx="6111875" cy="1802764"/>
          </a:xfrm>
          <a:prstGeom prst="rect">
            <a:avLst/>
          </a:prstGeom>
        </p:spPr>
        <p:txBody>
          <a:bodyPr vert="horz" wrap="square" lIns="0" tIns="12700" rIns="0" bIns="0" rtlCol="0">
            <a:spAutoFit/>
          </a:bodyPr>
          <a:lstStyle/>
          <a:p>
            <a:pPr marL="29845">
              <a:lnSpc>
                <a:spcPct val="100000"/>
              </a:lnSpc>
              <a:spcBef>
                <a:spcPts val="100"/>
              </a:spcBef>
            </a:pPr>
            <a:r>
              <a:rPr sz="2800" b="1" dirty="0">
                <a:latin typeface="Arial"/>
                <a:cs typeface="Arial"/>
              </a:rPr>
              <a:t>REASSESS</a:t>
            </a:r>
            <a:r>
              <a:rPr sz="2800" b="1" spc="-100" dirty="0">
                <a:latin typeface="Arial"/>
                <a:cs typeface="Arial"/>
              </a:rPr>
              <a:t> </a:t>
            </a:r>
            <a:r>
              <a:rPr sz="2800" b="1" dirty="0">
                <a:latin typeface="Arial"/>
                <a:cs typeface="Arial"/>
              </a:rPr>
              <a:t>ALL</a:t>
            </a:r>
            <a:r>
              <a:rPr sz="2800" b="1" spc="-75" dirty="0">
                <a:latin typeface="Arial"/>
                <a:cs typeface="Arial"/>
              </a:rPr>
              <a:t> </a:t>
            </a:r>
            <a:r>
              <a:rPr sz="2800" dirty="0">
                <a:latin typeface="Arial MT"/>
                <a:cs typeface="Arial MT"/>
              </a:rPr>
              <a:t>treatments</a:t>
            </a:r>
            <a:r>
              <a:rPr sz="2800" spc="-85" dirty="0">
                <a:latin typeface="Arial MT"/>
                <a:cs typeface="Arial MT"/>
              </a:rPr>
              <a:t> </a:t>
            </a:r>
            <a:r>
              <a:rPr sz="2800" spc="-10" dirty="0">
                <a:latin typeface="Arial MT"/>
                <a:cs typeface="Arial MT"/>
              </a:rPr>
              <a:t>following</a:t>
            </a:r>
            <a:endParaRPr sz="2800">
              <a:latin typeface="Arial MT"/>
              <a:cs typeface="Arial MT"/>
            </a:endParaRPr>
          </a:p>
          <a:p>
            <a:pPr>
              <a:lnSpc>
                <a:spcPct val="100000"/>
              </a:lnSpc>
              <a:spcBef>
                <a:spcPts val="1170"/>
              </a:spcBef>
            </a:pPr>
            <a:endParaRPr sz="2800">
              <a:latin typeface="Arial MT"/>
              <a:cs typeface="Arial MT"/>
            </a:endParaRPr>
          </a:p>
          <a:p>
            <a:pPr marL="12700">
              <a:lnSpc>
                <a:spcPct val="100000"/>
              </a:lnSpc>
              <a:tabLst>
                <a:tab pos="1442085" algn="l"/>
                <a:tab pos="2816860" algn="l"/>
                <a:tab pos="4191635" algn="l"/>
                <a:tab pos="5548630" algn="l"/>
              </a:tabLst>
            </a:pPr>
            <a:r>
              <a:rPr sz="5200" spc="-50" dirty="0">
                <a:solidFill>
                  <a:srgbClr val="FFFFFF"/>
                </a:solidFill>
                <a:latin typeface="Arial Black"/>
                <a:cs typeface="Arial Black"/>
              </a:rPr>
              <a:t>M</a:t>
            </a:r>
            <a:r>
              <a:rPr sz="5200" dirty="0">
                <a:solidFill>
                  <a:srgbClr val="FFFFFF"/>
                </a:solidFill>
                <a:latin typeface="Arial Black"/>
                <a:cs typeface="Arial Black"/>
              </a:rPr>
              <a:t>	</a:t>
            </a:r>
            <a:r>
              <a:rPr sz="5200" spc="-50" dirty="0">
                <a:solidFill>
                  <a:srgbClr val="FFFFFF"/>
                </a:solidFill>
                <a:latin typeface="Arial Black"/>
                <a:cs typeface="Arial Black"/>
              </a:rPr>
              <a:t>A</a:t>
            </a:r>
            <a:r>
              <a:rPr sz="5200" dirty="0">
                <a:solidFill>
                  <a:srgbClr val="FFFFFF"/>
                </a:solidFill>
                <a:latin typeface="Arial Black"/>
                <a:cs typeface="Arial Black"/>
              </a:rPr>
              <a:t>	</a:t>
            </a:r>
            <a:r>
              <a:rPr sz="5200" spc="-50" dirty="0">
                <a:solidFill>
                  <a:srgbClr val="FFFFFF"/>
                </a:solidFill>
                <a:latin typeface="Arial Black"/>
                <a:cs typeface="Arial Black"/>
              </a:rPr>
              <a:t>R</a:t>
            </a:r>
            <a:r>
              <a:rPr sz="5200" dirty="0">
                <a:solidFill>
                  <a:srgbClr val="FFFFFF"/>
                </a:solidFill>
                <a:latin typeface="Arial Black"/>
                <a:cs typeface="Arial Black"/>
              </a:rPr>
              <a:t>	</a:t>
            </a:r>
            <a:r>
              <a:rPr sz="5200" spc="-50" dirty="0">
                <a:solidFill>
                  <a:srgbClr val="FFFFFF"/>
                </a:solidFill>
                <a:latin typeface="Arial Black"/>
                <a:cs typeface="Arial Black"/>
              </a:rPr>
              <a:t>C</a:t>
            </a:r>
            <a:r>
              <a:rPr sz="5200" dirty="0">
                <a:solidFill>
                  <a:srgbClr val="FFFFFF"/>
                </a:solidFill>
                <a:latin typeface="Arial Black"/>
                <a:cs typeface="Arial Black"/>
              </a:rPr>
              <a:t>	</a:t>
            </a:r>
            <a:r>
              <a:rPr sz="5200" spc="-50" dirty="0">
                <a:solidFill>
                  <a:srgbClr val="FFFFFF"/>
                </a:solidFill>
                <a:latin typeface="Arial Black"/>
                <a:cs typeface="Arial Black"/>
              </a:rPr>
              <a:t>H</a:t>
            </a:r>
            <a:endParaRPr sz="5200">
              <a:latin typeface="Arial Black"/>
              <a:cs typeface="Arial Black"/>
            </a:endParaRPr>
          </a:p>
        </p:txBody>
      </p:sp>
      <p:pic>
        <p:nvPicPr>
          <p:cNvPr id="34" name="object 34"/>
          <p:cNvPicPr/>
          <p:nvPr/>
        </p:nvPicPr>
        <p:blipFill>
          <a:blip r:embed="rId4" cstate="print"/>
          <a:stretch>
            <a:fillRect/>
          </a:stretch>
        </p:blipFill>
        <p:spPr>
          <a:xfrm>
            <a:off x="7370826" y="1696211"/>
            <a:ext cx="4493513" cy="2907029"/>
          </a:xfrm>
          <a:prstGeom prst="rect">
            <a:avLst/>
          </a:prstGeom>
        </p:spPr>
      </p:pic>
      <p:sp>
        <p:nvSpPr>
          <p:cNvPr id="35" name="object 35"/>
          <p:cNvSpPr txBox="1"/>
          <p:nvPr/>
        </p:nvSpPr>
        <p:spPr>
          <a:xfrm>
            <a:off x="1109024" y="3709413"/>
            <a:ext cx="5892800" cy="2440305"/>
          </a:xfrm>
          <a:prstGeom prst="rect">
            <a:avLst/>
          </a:prstGeom>
        </p:spPr>
        <p:txBody>
          <a:bodyPr vert="horz" wrap="square" lIns="0" tIns="12700" rIns="0" bIns="0" rtlCol="0">
            <a:spAutoFit/>
          </a:bodyPr>
          <a:lstStyle/>
          <a:p>
            <a:pPr marR="90805" algn="ctr">
              <a:lnSpc>
                <a:spcPct val="100000"/>
              </a:lnSpc>
              <a:spcBef>
                <a:spcPts val="100"/>
              </a:spcBef>
            </a:pPr>
            <a:r>
              <a:rPr sz="1600" i="1" dirty="0">
                <a:solidFill>
                  <a:srgbClr val="807E7E"/>
                </a:solidFill>
                <a:latin typeface="Arial"/>
                <a:cs typeface="Arial"/>
              </a:rPr>
              <a:t>Focus</a:t>
            </a:r>
            <a:r>
              <a:rPr sz="1600" i="1" spc="-20" dirty="0">
                <a:solidFill>
                  <a:srgbClr val="807E7E"/>
                </a:solidFill>
                <a:latin typeface="Arial"/>
                <a:cs typeface="Arial"/>
              </a:rPr>
              <a:t> </a:t>
            </a:r>
            <a:r>
              <a:rPr sz="1600" i="1" dirty="0">
                <a:solidFill>
                  <a:srgbClr val="807E7E"/>
                </a:solidFill>
                <a:latin typeface="Arial"/>
                <a:cs typeface="Arial"/>
              </a:rPr>
              <a:t>on</a:t>
            </a:r>
            <a:r>
              <a:rPr sz="1600" i="1" spc="-10" dirty="0">
                <a:solidFill>
                  <a:srgbClr val="807E7E"/>
                </a:solidFill>
                <a:latin typeface="Arial"/>
                <a:cs typeface="Arial"/>
              </a:rPr>
              <a:t> </a:t>
            </a:r>
            <a:r>
              <a:rPr sz="1600" i="1" dirty="0">
                <a:solidFill>
                  <a:srgbClr val="807E7E"/>
                </a:solidFill>
                <a:latin typeface="Arial"/>
                <a:cs typeface="Arial"/>
              </a:rPr>
              <a:t>MARCH</a:t>
            </a:r>
            <a:r>
              <a:rPr sz="1600" i="1" spc="-20" dirty="0">
                <a:solidFill>
                  <a:srgbClr val="807E7E"/>
                </a:solidFill>
                <a:latin typeface="Arial"/>
                <a:cs typeface="Arial"/>
              </a:rPr>
              <a:t> </a:t>
            </a:r>
            <a:r>
              <a:rPr sz="1600" i="1" dirty="0">
                <a:solidFill>
                  <a:srgbClr val="807E7E"/>
                </a:solidFill>
                <a:latin typeface="Arial"/>
                <a:cs typeface="Arial"/>
              </a:rPr>
              <a:t>if</a:t>
            </a:r>
            <a:r>
              <a:rPr sz="1600" i="1" spc="-20" dirty="0">
                <a:solidFill>
                  <a:srgbClr val="807E7E"/>
                </a:solidFill>
                <a:latin typeface="Arial"/>
                <a:cs typeface="Arial"/>
              </a:rPr>
              <a:t> </a:t>
            </a:r>
            <a:r>
              <a:rPr sz="1600" i="1" dirty="0">
                <a:solidFill>
                  <a:srgbClr val="807E7E"/>
                </a:solidFill>
                <a:latin typeface="Arial"/>
                <a:cs typeface="Arial"/>
              </a:rPr>
              <a:t>time</a:t>
            </a:r>
            <a:r>
              <a:rPr sz="1600" i="1" spc="-5" dirty="0">
                <a:solidFill>
                  <a:srgbClr val="807E7E"/>
                </a:solidFill>
                <a:latin typeface="Arial"/>
                <a:cs typeface="Arial"/>
              </a:rPr>
              <a:t> </a:t>
            </a:r>
            <a:r>
              <a:rPr sz="1600" i="1" dirty="0">
                <a:solidFill>
                  <a:srgbClr val="807E7E"/>
                </a:solidFill>
                <a:latin typeface="Arial"/>
                <a:cs typeface="Arial"/>
              </a:rPr>
              <a:t>is</a:t>
            </a:r>
            <a:r>
              <a:rPr sz="1600" i="1" spc="-10" dirty="0">
                <a:solidFill>
                  <a:srgbClr val="807E7E"/>
                </a:solidFill>
                <a:latin typeface="Arial"/>
                <a:cs typeface="Arial"/>
              </a:rPr>
              <a:t> limited</a:t>
            </a:r>
            <a:endParaRPr sz="1600">
              <a:latin typeface="Arial"/>
              <a:cs typeface="Arial"/>
            </a:endParaRPr>
          </a:p>
          <a:p>
            <a:pPr>
              <a:lnSpc>
                <a:spcPct val="100000"/>
              </a:lnSpc>
            </a:pPr>
            <a:endParaRPr sz="1600">
              <a:latin typeface="Arial"/>
              <a:cs typeface="Arial"/>
            </a:endParaRPr>
          </a:p>
          <a:p>
            <a:pPr>
              <a:lnSpc>
                <a:spcPct val="100000"/>
              </a:lnSpc>
              <a:spcBef>
                <a:spcPts val="1415"/>
              </a:spcBef>
            </a:pPr>
            <a:endParaRPr sz="1600">
              <a:latin typeface="Arial"/>
              <a:cs typeface="Arial"/>
            </a:endParaRPr>
          </a:p>
          <a:p>
            <a:pPr marL="562610">
              <a:lnSpc>
                <a:spcPct val="100000"/>
              </a:lnSpc>
              <a:tabLst>
                <a:tab pos="1908175" algn="l"/>
                <a:tab pos="3199765" algn="l"/>
                <a:tab pos="4655820" algn="l"/>
              </a:tabLst>
            </a:pPr>
            <a:r>
              <a:rPr sz="5200" spc="-50" dirty="0">
                <a:solidFill>
                  <a:srgbClr val="FFFFFF"/>
                </a:solidFill>
                <a:latin typeface="Arial Black"/>
                <a:cs typeface="Arial Black"/>
              </a:rPr>
              <a:t>P</a:t>
            </a:r>
            <a:r>
              <a:rPr sz="5200" dirty="0">
                <a:solidFill>
                  <a:srgbClr val="FFFFFF"/>
                </a:solidFill>
                <a:latin typeface="Arial Black"/>
                <a:cs typeface="Arial Black"/>
              </a:rPr>
              <a:t>	</a:t>
            </a:r>
            <a:r>
              <a:rPr sz="5200" spc="-50" dirty="0">
                <a:solidFill>
                  <a:srgbClr val="FFFFFF"/>
                </a:solidFill>
                <a:latin typeface="Arial Black"/>
                <a:cs typeface="Arial Black"/>
              </a:rPr>
              <a:t>A</a:t>
            </a:r>
            <a:r>
              <a:rPr sz="5200" dirty="0">
                <a:solidFill>
                  <a:srgbClr val="FFFFFF"/>
                </a:solidFill>
                <a:latin typeface="Arial Black"/>
                <a:cs typeface="Arial Black"/>
              </a:rPr>
              <a:t>	</a:t>
            </a:r>
            <a:r>
              <a:rPr sz="5200" spc="-50" dirty="0">
                <a:solidFill>
                  <a:srgbClr val="FFFFFF"/>
                </a:solidFill>
                <a:latin typeface="Arial Black"/>
                <a:cs typeface="Arial Black"/>
              </a:rPr>
              <a:t>W</a:t>
            </a:r>
            <a:r>
              <a:rPr sz="5200" dirty="0">
                <a:solidFill>
                  <a:srgbClr val="FFFFFF"/>
                </a:solidFill>
                <a:latin typeface="Arial Black"/>
                <a:cs typeface="Arial Black"/>
              </a:rPr>
              <a:t>	</a:t>
            </a:r>
            <a:r>
              <a:rPr sz="5200" spc="-50" dirty="0">
                <a:solidFill>
                  <a:srgbClr val="FFFFFF"/>
                </a:solidFill>
                <a:latin typeface="Arial Black"/>
                <a:cs typeface="Arial Black"/>
              </a:rPr>
              <a:t>S</a:t>
            </a:r>
            <a:endParaRPr sz="5200">
              <a:latin typeface="Arial Black"/>
              <a:cs typeface="Arial Black"/>
            </a:endParaRPr>
          </a:p>
          <a:p>
            <a:pPr marL="12700">
              <a:lnSpc>
                <a:spcPct val="100000"/>
              </a:lnSpc>
              <a:spcBef>
                <a:spcPts val="3354"/>
              </a:spcBef>
            </a:pPr>
            <a:r>
              <a:rPr sz="2000" dirty="0">
                <a:latin typeface="Arial MT"/>
                <a:cs typeface="Arial MT"/>
              </a:rPr>
              <a:t>Reassess</a:t>
            </a:r>
            <a:r>
              <a:rPr sz="2000" spc="-55" dirty="0">
                <a:latin typeface="Arial MT"/>
                <a:cs typeface="Arial MT"/>
              </a:rPr>
              <a:t> </a:t>
            </a:r>
            <a:r>
              <a:rPr sz="2000" dirty="0">
                <a:latin typeface="Arial MT"/>
                <a:cs typeface="Arial MT"/>
              </a:rPr>
              <a:t>in</a:t>
            </a:r>
            <a:r>
              <a:rPr sz="2000" spc="-55" dirty="0">
                <a:latin typeface="Arial MT"/>
                <a:cs typeface="Arial MT"/>
              </a:rPr>
              <a:t> </a:t>
            </a:r>
            <a:r>
              <a:rPr sz="2000" dirty="0">
                <a:latin typeface="Arial MT"/>
                <a:cs typeface="Arial MT"/>
              </a:rPr>
              <a:t>the</a:t>
            </a:r>
            <a:r>
              <a:rPr sz="2000" spc="-60" dirty="0">
                <a:latin typeface="Arial MT"/>
                <a:cs typeface="Arial MT"/>
              </a:rPr>
              <a:t> </a:t>
            </a:r>
            <a:r>
              <a:rPr sz="2000" dirty="0">
                <a:latin typeface="Arial MT"/>
                <a:cs typeface="Arial MT"/>
              </a:rPr>
              <a:t>same</a:t>
            </a:r>
            <a:r>
              <a:rPr sz="2000" spc="-65" dirty="0">
                <a:latin typeface="Arial MT"/>
                <a:cs typeface="Arial MT"/>
              </a:rPr>
              <a:t> </a:t>
            </a:r>
            <a:r>
              <a:rPr sz="2000" dirty="0">
                <a:latin typeface="Arial MT"/>
                <a:cs typeface="Arial MT"/>
              </a:rPr>
              <a:t>sequence</a:t>
            </a:r>
            <a:r>
              <a:rPr sz="2000" spc="-55" dirty="0">
                <a:latin typeface="Arial MT"/>
                <a:cs typeface="Arial MT"/>
              </a:rPr>
              <a:t> </a:t>
            </a:r>
            <a:r>
              <a:rPr sz="2000" dirty="0">
                <a:latin typeface="Arial MT"/>
                <a:cs typeface="Arial MT"/>
              </a:rPr>
              <a:t>as</a:t>
            </a:r>
            <a:r>
              <a:rPr sz="2000" spc="-60" dirty="0">
                <a:latin typeface="Arial MT"/>
                <a:cs typeface="Arial MT"/>
              </a:rPr>
              <a:t> </a:t>
            </a:r>
            <a:r>
              <a:rPr sz="2000" dirty="0">
                <a:latin typeface="Arial MT"/>
                <a:cs typeface="Arial MT"/>
              </a:rPr>
              <a:t>the</a:t>
            </a:r>
            <a:r>
              <a:rPr sz="2000" spc="-70" dirty="0">
                <a:latin typeface="Arial MT"/>
                <a:cs typeface="Arial MT"/>
              </a:rPr>
              <a:t> </a:t>
            </a:r>
            <a:r>
              <a:rPr sz="2000" dirty="0">
                <a:latin typeface="Arial MT"/>
                <a:cs typeface="Arial MT"/>
              </a:rPr>
              <a:t>original</a:t>
            </a:r>
            <a:r>
              <a:rPr sz="2000" spc="-35" dirty="0">
                <a:latin typeface="Arial MT"/>
                <a:cs typeface="Arial MT"/>
              </a:rPr>
              <a:t> </a:t>
            </a:r>
            <a:r>
              <a:rPr sz="2000" spc="-25" dirty="0">
                <a:latin typeface="Arial MT"/>
                <a:cs typeface="Arial MT"/>
              </a:rPr>
              <a:t>TTA</a:t>
            </a:r>
            <a:endParaRPr sz="2000">
              <a:latin typeface="Arial MT"/>
              <a:cs typeface="Arial MT"/>
            </a:endParaRPr>
          </a:p>
        </p:txBody>
      </p:sp>
      <p:sp>
        <p:nvSpPr>
          <p:cNvPr id="36" name="object 3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37" name="object 37"/>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57626" y="289778"/>
            <a:ext cx="6479540" cy="869950"/>
          </a:xfrm>
          <a:prstGeom prst="rect">
            <a:avLst/>
          </a:prstGeom>
        </p:spPr>
        <p:txBody>
          <a:bodyPr vert="horz" wrap="square" lIns="0" tIns="12065" rIns="0" bIns="0" rtlCol="0">
            <a:spAutoFit/>
          </a:bodyPr>
          <a:lstStyle/>
          <a:p>
            <a:pPr algn="ctr">
              <a:lnSpc>
                <a:spcPts val="2365"/>
              </a:lnSpc>
              <a:spcBef>
                <a:spcPts val="95"/>
              </a:spcBef>
            </a:pPr>
            <a:r>
              <a:rPr sz="2000" dirty="0">
                <a:solidFill>
                  <a:srgbClr val="756F6F"/>
                </a:solidFill>
              </a:rPr>
              <a:t>Module</a:t>
            </a:r>
            <a:r>
              <a:rPr sz="2000" spc="-65" dirty="0">
                <a:solidFill>
                  <a:srgbClr val="756F6F"/>
                </a:solidFill>
              </a:rPr>
              <a:t> </a:t>
            </a:r>
            <a:r>
              <a:rPr sz="2000" dirty="0">
                <a:solidFill>
                  <a:srgbClr val="756F6F"/>
                </a:solidFill>
              </a:rPr>
              <a:t>5:</a:t>
            </a:r>
            <a:r>
              <a:rPr sz="2000" spc="-70" dirty="0">
                <a:solidFill>
                  <a:srgbClr val="756F6F"/>
                </a:solidFill>
              </a:rPr>
              <a:t> </a:t>
            </a:r>
            <a:r>
              <a:rPr sz="2000" dirty="0">
                <a:solidFill>
                  <a:srgbClr val="756F6F"/>
                </a:solidFill>
              </a:rPr>
              <a:t>Tactical</a:t>
            </a:r>
            <a:r>
              <a:rPr sz="2000" spc="-80" dirty="0">
                <a:solidFill>
                  <a:srgbClr val="756F6F"/>
                </a:solidFill>
              </a:rPr>
              <a:t> </a:t>
            </a:r>
            <a:r>
              <a:rPr sz="2000" dirty="0">
                <a:solidFill>
                  <a:srgbClr val="756F6F"/>
                </a:solidFill>
              </a:rPr>
              <a:t>Trauma</a:t>
            </a:r>
            <a:r>
              <a:rPr sz="2000" spc="-60" dirty="0">
                <a:solidFill>
                  <a:srgbClr val="756F6F"/>
                </a:solidFill>
              </a:rPr>
              <a:t> </a:t>
            </a:r>
            <a:r>
              <a:rPr sz="2000" spc="-10" dirty="0">
                <a:solidFill>
                  <a:srgbClr val="756F6F"/>
                </a:solidFill>
              </a:rPr>
              <a:t>Assessment</a:t>
            </a:r>
            <a:endParaRPr sz="2000"/>
          </a:p>
          <a:p>
            <a:pPr algn="ctr">
              <a:lnSpc>
                <a:spcPts val="4285"/>
              </a:lnSpc>
            </a:pPr>
            <a:r>
              <a:rPr dirty="0">
                <a:solidFill>
                  <a:srgbClr val="000000"/>
                </a:solidFill>
              </a:rPr>
              <a:t>PREPARE</a:t>
            </a:r>
            <a:r>
              <a:rPr spc="-10" dirty="0">
                <a:solidFill>
                  <a:srgbClr val="000000"/>
                </a:solidFill>
              </a:rPr>
              <a:t> </a:t>
            </a:r>
            <a:r>
              <a:rPr dirty="0">
                <a:solidFill>
                  <a:srgbClr val="000000"/>
                </a:solidFill>
              </a:rPr>
              <a:t>FOR</a:t>
            </a:r>
            <a:r>
              <a:rPr spc="-20" dirty="0">
                <a:solidFill>
                  <a:srgbClr val="000000"/>
                </a:solidFill>
              </a:rPr>
              <a:t> </a:t>
            </a:r>
            <a:r>
              <a:rPr spc="-10" dirty="0">
                <a:solidFill>
                  <a:srgbClr val="000000"/>
                </a:solidFill>
              </a:rPr>
              <a:t>EVACUATION</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377940" y="1264920"/>
            <a:ext cx="5643880" cy="2497455"/>
            <a:chOff x="6377940" y="1264920"/>
            <a:chExt cx="5643880" cy="2497455"/>
          </a:xfrm>
        </p:grpSpPr>
        <p:pic>
          <p:nvPicPr>
            <p:cNvPr id="5" name="object 5"/>
            <p:cNvPicPr/>
            <p:nvPr/>
          </p:nvPicPr>
          <p:blipFill>
            <a:blip r:embed="rId4" cstate="print"/>
            <a:stretch>
              <a:fillRect/>
            </a:stretch>
          </p:blipFill>
          <p:spPr>
            <a:xfrm>
              <a:off x="8320277" y="1264920"/>
              <a:ext cx="3701032" cy="1819655"/>
            </a:xfrm>
            <a:prstGeom prst="rect">
              <a:avLst/>
            </a:prstGeom>
          </p:spPr>
        </p:pic>
        <p:pic>
          <p:nvPicPr>
            <p:cNvPr id="6" name="object 6"/>
            <p:cNvPicPr/>
            <p:nvPr/>
          </p:nvPicPr>
          <p:blipFill>
            <a:blip r:embed="rId5" cstate="print"/>
            <a:stretch>
              <a:fillRect/>
            </a:stretch>
          </p:blipFill>
          <p:spPr>
            <a:xfrm>
              <a:off x="6377940" y="1911858"/>
              <a:ext cx="3701033" cy="1850123"/>
            </a:xfrm>
            <a:prstGeom prst="rect">
              <a:avLst/>
            </a:prstGeom>
          </p:spPr>
        </p:pic>
      </p:grpSp>
      <p:sp>
        <p:nvSpPr>
          <p:cNvPr id="7" name="object 7"/>
          <p:cNvSpPr txBox="1"/>
          <p:nvPr/>
        </p:nvSpPr>
        <p:spPr>
          <a:xfrm>
            <a:off x="561323" y="1679290"/>
            <a:ext cx="2655570" cy="2007235"/>
          </a:xfrm>
          <a:prstGeom prst="rect">
            <a:avLst/>
          </a:prstGeom>
        </p:spPr>
        <p:txBody>
          <a:bodyPr vert="horz" wrap="square" lIns="0" tIns="12700" rIns="0" bIns="0" rtlCol="0">
            <a:spAutoFit/>
          </a:bodyPr>
          <a:lstStyle/>
          <a:p>
            <a:pPr marL="12700" marR="473075">
              <a:lnSpc>
                <a:spcPct val="155600"/>
              </a:lnSpc>
              <a:spcBef>
                <a:spcPts val="100"/>
              </a:spcBef>
            </a:pPr>
            <a:r>
              <a:rPr sz="1800" dirty="0">
                <a:latin typeface="Arial MT"/>
                <a:cs typeface="Arial MT"/>
              </a:rPr>
              <a:t>Prep</a:t>
            </a:r>
            <a:r>
              <a:rPr sz="1800" spc="-15" dirty="0">
                <a:latin typeface="Arial MT"/>
                <a:cs typeface="Arial MT"/>
              </a:rPr>
              <a:t> </a:t>
            </a:r>
            <a:r>
              <a:rPr sz="1800" dirty="0">
                <a:latin typeface="Arial MT"/>
                <a:cs typeface="Arial MT"/>
              </a:rPr>
              <a:t>evac</a:t>
            </a:r>
            <a:r>
              <a:rPr sz="1800" spc="-15" dirty="0">
                <a:latin typeface="Arial MT"/>
                <a:cs typeface="Arial MT"/>
              </a:rPr>
              <a:t> </a:t>
            </a:r>
            <a:r>
              <a:rPr sz="1800" spc="-10" dirty="0">
                <a:latin typeface="Arial MT"/>
                <a:cs typeface="Arial MT"/>
              </a:rPr>
              <a:t>equipment </a:t>
            </a:r>
            <a:r>
              <a:rPr sz="1800" dirty="0">
                <a:latin typeface="Arial MT"/>
                <a:cs typeface="Arial MT"/>
              </a:rPr>
              <a:t>Prep</a:t>
            </a:r>
            <a:r>
              <a:rPr sz="1800" spc="-15" dirty="0">
                <a:latin typeface="Arial MT"/>
                <a:cs typeface="Arial MT"/>
              </a:rPr>
              <a:t> </a:t>
            </a:r>
            <a:r>
              <a:rPr sz="1800" spc="-10" dirty="0">
                <a:latin typeface="Arial MT"/>
                <a:cs typeface="Arial MT"/>
              </a:rPr>
              <a:t>litter</a:t>
            </a:r>
            <a:endParaRPr sz="1800">
              <a:latin typeface="Arial MT"/>
              <a:cs typeface="Arial MT"/>
            </a:endParaRPr>
          </a:p>
          <a:p>
            <a:pPr marL="12700" marR="690880">
              <a:lnSpc>
                <a:spcPct val="155600"/>
              </a:lnSpc>
            </a:pPr>
            <a:r>
              <a:rPr sz="1800" dirty="0">
                <a:latin typeface="Arial MT"/>
                <a:cs typeface="Arial MT"/>
              </a:rPr>
              <a:t>Pack</a:t>
            </a:r>
            <a:r>
              <a:rPr sz="1800" spc="-10" dirty="0">
                <a:latin typeface="Arial MT"/>
                <a:cs typeface="Arial MT"/>
              </a:rPr>
              <a:t> casualty </a:t>
            </a:r>
            <a:r>
              <a:rPr sz="1800" dirty="0">
                <a:latin typeface="Arial MT"/>
                <a:cs typeface="Arial MT"/>
              </a:rPr>
              <a:t>Secure</a:t>
            </a:r>
            <a:r>
              <a:rPr sz="1800" spc="-15" dirty="0">
                <a:latin typeface="Arial MT"/>
                <a:cs typeface="Arial MT"/>
              </a:rPr>
              <a:t> </a:t>
            </a:r>
            <a:r>
              <a:rPr sz="1800" dirty="0">
                <a:latin typeface="Arial MT"/>
                <a:cs typeface="Arial MT"/>
              </a:rPr>
              <a:t>loose</a:t>
            </a:r>
            <a:r>
              <a:rPr sz="1800" spc="-10" dirty="0">
                <a:latin typeface="Arial MT"/>
                <a:cs typeface="Arial MT"/>
              </a:rPr>
              <a:t> </a:t>
            </a:r>
            <a:r>
              <a:rPr sz="1800" spc="-20" dirty="0">
                <a:latin typeface="Arial MT"/>
                <a:cs typeface="Arial MT"/>
              </a:rPr>
              <a:t>items</a:t>
            </a:r>
            <a:endParaRPr sz="1800">
              <a:latin typeface="Arial MT"/>
              <a:cs typeface="Arial MT"/>
            </a:endParaRPr>
          </a:p>
          <a:p>
            <a:pPr marL="12700">
              <a:lnSpc>
                <a:spcPct val="100000"/>
              </a:lnSpc>
            </a:pPr>
            <a:r>
              <a:rPr sz="1800" dirty="0">
                <a:latin typeface="Arial MT"/>
                <a:cs typeface="Arial MT"/>
              </a:rPr>
              <a:t>(bandages,</a:t>
            </a:r>
            <a:r>
              <a:rPr sz="1800" spc="-30" dirty="0">
                <a:latin typeface="Arial MT"/>
                <a:cs typeface="Arial MT"/>
              </a:rPr>
              <a:t> </a:t>
            </a:r>
            <a:r>
              <a:rPr sz="1800" dirty="0">
                <a:latin typeface="Arial MT"/>
                <a:cs typeface="Arial MT"/>
              </a:rPr>
              <a:t>blankets,</a:t>
            </a:r>
            <a:r>
              <a:rPr sz="1800" spc="-10" dirty="0">
                <a:latin typeface="Arial MT"/>
                <a:cs typeface="Arial MT"/>
              </a:rPr>
              <a:t> </a:t>
            </a:r>
            <a:r>
              <a:rPr sz="1800" spc="-20" dirty="0">
                <a:latin typeface="Arial MT"/>
                <a:cs typeface="Arial MT"/>
              </a:rPr>
              <a:t>etc.)</a:t>
            </a:r>
            <a:endParaRPr sz="1800">
              <a:latin typeface="Arial MT"/>
              <a:cs typeface="Arial MT"/>
            </a:endParaRPr>
          </a:p>
        </p:txBody>
      </p:sp>
      <p:sp>
        <p:nvSpPr>
          <p:cNvPr id="8" name="object 8"/>
          <p:cNvSpPr txBox="1"/>
          <p:nvPr/>
        </p:nvSpPr>
        <p:spPr>
          <a:xfrm>
            <a:off x="307324" y="1402717"/>
            <a:ext cx="2173605"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Arial"/>
                <a:cs typeface="Arial"/>
              </a:rPr>
              <a:t>PREP</a:t>
            </a:r>
            <a:r>
              <a:rPr sz="2000" b="1" spc="-55" dirty="0">
                <a:latin typeface="Arial"/>
                <a:cs typeface="Arial"/>
              </a:rPr>
              <a:t> </a:t>
            </a:r>
            <a:r>
              <a:rPr sz="2000" b="1" spc="-10" dirty="0">
                <a:latin typeface="Arial"/>
                <a:cs typeface="Arial"/>
              </a:rPr>
              <a:t>CASUALTY</a:t>
            </a:r>
            <a:endParaRPr sz="2000">
              <a:latin typeface="Arial"/>
              <a:cs typeface="Arial"/>
            </a:endParaRPr>
          </a:p>
        </p:txBody>
      </p:sp>
      <p:sp>
        <p:nvSpPr>
          <p:cNvPr id="9" name="object 9"/>
          <p:cNvSpPr txBox="1"/>
          <p:nvPr/>
        </p:nvSpPr>
        <p:spPr>
          <a:xfrm>
            <a:off x="4218819" y="1402717"/>
            <a:ext cx="4051300"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Arial"/>
                <a:cs typeface="Arial"/>
              </a:rPr>
              <a:t>PREP</a:t>
            </a:r>
            <a:r>
              <a:rPr sz="2000" b="1" spc="-40" dirty="0">
                <a:latin typeface="Arial"/>
                <a:cs typeface="Arial"/>
              </a:rPr>
              <a:t> </a:t>
            </a:r>
            <a:r>
              <a:rPr sz="2000" b="1" dirty="0">
                <a:latin typeface="Arial"/>
                <a:cs typeface="Arial"/>
              </a:rPr>
              <a:t>SITE</a:t>
            </a:r>
            <a:r>
              <a:rPr sz="2000" b="1" spc="-50" dirty="0">
                <a:latin typeface="Arial"/>
                <a:cs typeface="Arial"/>
              </a:rPr>
              <a:t> </a:t>
            </a:r>
            <a:r>
              <a:rPr sz="2000" b="1" dirty="0">
                <a:latin typeface="Arial"/>
                <a:cs typeface="Arial"/>
              </a:rPr>
              <a:t>AND</a:t>
            </a:r>
            <a:r>
              <a:rPr sz="2000" b="1" spc="-35" dirty="0">
                <a:latin typeface="Arial"/>
                <a:cs typeface="Arial"/>
              </a:rPr>
              <a:t> </a:t>
            </a:r>
            <a:r>
              <a:rPr sz="2000" b="1" dirty="0">
                <a:latin typeface="Arial"/>
                <a:cs typeface="Arial"/>
              </a:rPr>
              <a:t>EVAC</a:t>
            </a:r>
            <a:r>
              <a:rPr sz="2000" b="1" spc="-35" dirty="0">
                <a:latin typeface="Arial"/>
                <a:cs typeface="Arial"/>
              </a:rPr>
              <a:t> </a:t>
            </a:r>
            <a:r>
              <a:rPr sz="2000" b="1" spc="-10" dirty="0">
                <a:latin typeface="Arial"/>
                <a:cs typeface="Arial"/>
              </a:rPr>
              <a:t>SUPPORT</a:t>
            </a:r>
            <a:endParaRPr sz="2000">
              <a:latin typeface="Arial"/>
              <a:cs typeface="Arial"/>
            </a:endParaRPr>
          </a:p>
        </p:txBody>
      </p:sp>
      <p:sp>
        <p:nvSpPr>
          <p:cNvPr id="10" name="object 10"/>
          <p:cNvSpPr txBox="1"/>
          <p:nvPr/>
        </p:nvSpPr>
        <p:spPr>
          <a:xfrm>
            <a:off x="4447524" y="1679290"/>
            <a:ext cx="1971039" cy="1580515"/>
          </a:xfrm>
          <a:prstGeom prst="rect">
            <a:avLst/>
          </a:prstGeom>
        </p:spPr>
        <p:txBody>
          <a:bodyPr vert="horz" wrap="square" lIns="0" tIns="165100" rIns="0" bIns="0" rtlCol="0">
            <a:spAutoFit/>
          </a:bodyPr>
          <a:lstStyle/>
          <a:p>
            <a:pPr marL="12700">
              <a:lnSpc>
                <a:spcPct val="100000"/>
              </a:lnSpc>
              <a:spcBef>
                <a:spcPts val="1300"/>
              </a:spcBef>
            </a:pPr>
            <a:r>
              <a:rPr sz="1800" dirty="0">
                <a:latin typeface="Arial MT"/>
                <a:cs typeface="Arial MT"/>
              </a:rPr>
              <a:t>Establish</a:t>
            </a:r>
            <a:r>
              <a:rPr sz="1800" spc="-20" dirty="0">
                <a:latin typeface="Arial MT"/>
                <a:cs typeface="Arial MT"/>
              </a:rPr>
              <a:t> </a:t>
            </a:r>
            <a:r>
              <a:rPr sz="1800" spc="-10" dirty="0">
                <a:latin typeface="Arial MT"/>
                <a:cs typeface="Arial MT"/>
              </a:rPr>
              <a:t>security</a:t>
            </a:r>
            <a:endParaRPr sz="1800">
              <a:latin typeface="Arial MT"/>
              <a:cs typeface="Arial MT"/>
            </a:endParaRPr>
          </a:p>
          <a:p>
            <a:pPr marL="12700" marR="5080">
              <a:lnSpc>
                <a:spcPct val="100000"/>
              </a:lnSpc>
              <a:spcBef>
                <a:spcPts val="1200"/>
              </a:spcBef>
            </a:pPr>
            <a:r>
              <a:rPr sz="1800" dirty="0">
                <a:latin typeface="Arial MT"/>
                <a:cs typeface="Arial MT"/>
              </a:rPr>
              <a:t>Instruct</a:t>
            </a:r>
            <a:r>
              <a:rPr sz="1800" spc="-25" dirty="0">
                <a:latin typeface="Arial MT"/>
                <a:cs typeface="Arial MT"/>
              </a:rPr>
              <a:t> </a:t>
            </a:r>
            <a:r>
              <a:rPr sz="1800" spc="-10" dirty="0">
                <a:latin typeface="Arial MT"/>
                <a:cs typeface="Arial MT"/>
              </a:rPr>
              <a:t>ambulatory casualties</a:t>
            </a:r>
            <a:endParaRPr sz="1800">
              <a:latin typeface="Arial MT"/>
              <a:cs typeface="Arial MT"/>
            </a:endParaRPr>
          </a:p>
          <a:p>
            <a:pPr marL="12700">
              <a:lnSpc>
                <a:spcPct val="100000"/>
              </a:lnSpc>
              <a:spcBef>
                <a:spcPts val="1200"/>
              </a:spcBef>
            </a:pPr>
            <a:r>
              <a:rPr sz="1800" dirty="0">
                <a:latin typeface="Arial MT"/>
                <a:cs typeface="Arial MT"/>
              </a:rPr>
              <a:t>Stage</a:t>
            </a:r>
            <a:r>
              <a:rPr sz="1800" spc="-10" dirty="0">
                <a:latin typeface="Arial MT"/>
                <a:cs typeface="Arial MT"/>
              </a:rPr>
              <a:t> casualties</a:t>
            </a:r>
            <a:endParaRPr sz="1800">
              <a:latin typeface="Arial MT"/>
              <a:cs typeface="Arial MT"/>
            </a:endParaRPr>
          </a:p>
        </p:txBody>
      </p:sp>
      <p:sp>
        <p:nvSpPr>
          <p:cNvPr id="11" name="object 11"/>
          <p:cNvSpPr txBox="1"/>
          <p:nvPr/>
        </p:nvSpPr>
        <p:spPr>
          <a:xfrm>
            <a:off x="8109696" y="4361454"/>
            <a:ext cx="2668905"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Complete</a:t>
            </a:r>
            <a:r>
              <a:rPr sz="1800" b="1" spc="-25" dirty="0">
                <a:latin typeface="Arial"/>
                <a:cs typeface="Arial"/>
              </a:rPr>
              <a:t> </a:t>
            </a:r>
            <a:r>
              <a:rPr sz="1800" b="1" dirty="0">
                <a:latin typeface="Arial"/>
                <a:cs typeface="Arial"/>
              </a:rPr>
              <a:t>DD</a:t>
            </a:r>
            <a:r>
              <a:rPr sz="1800" b="1" spc="-25" dirty="0">
                <a:latin typeface="Arial"/>
                <a:cs typeface="Arial"/>
              </a:rPr>
              <a:t> </a:t>
            </a:r>
            <a:r>
              <a:rPr sz="1800" b="1" dirty="0">
                <a:latin typeface="Arial"/>
                <a:cs typeface="Arial"/>
              </a:rPr>
              <a:t>Form</a:t>
            </a:r>
            <a:r>
              <a:rPr sz="1800" b="1" spc="-25" dirty="0">
                <a:latin typeface="Arial"/>
                <a:cs typeface="Arial"/>
              </a:rPr>
              <a:t> </a:t>
            </a:r>
            <a:r>
              <a:rPr sz="1800" b="1" spc="-20" dirty="0">
                <a:latin typeface="Arial"/>
                <a:cs typeface="Arial"/>
              </a:rPr>
              <a:t>1380</a:t>
            </a:r>
            <a:endParaRPr sz="1800">
              <a:latin typeface="Arial"/>
              <a:cs typeface="Arial"/>
            </a:endParaRPr>
          </a:p>
        </p:txBody>
      </p:sp>
      <p:sp>
        <p:nvSpPr>
          <p:cNvPr id="12" name="object 12"/>
          <p:cNvSpPr/>
          <p:nvPr/>
        </p:nvSpPr>
        <p:spPr>
          <a:xfrm>
            <a:off x="4139946" y="4769358"/>
            <a:ext cx="360680" cy="369570"/>
          </a:xfrm>
          <a:custGeom>
            <a:avLst/>
            <a:gdLst/>
            <a:ahLst/>
            <a:cxnLst/>
            <a:rect l="l" t="t" r="r" b="b"/>
            <a:pathLst>
              <a:path w="360679" h="369570">
                <a:moveTo>
                  <a:pt x="180213" y="0"/>
                </a:moveTo>
                <a:lnTo>
                  <a:pt x="132304" y="6600"/>
                </a:lnTo>
                <a:lnTo>
                  <a:pt x="89255" y="25227"/>
                </a:lnTo>
                <a:lnTo>
                  <a:pt x="52782" y="54121"/>
                </a:lnTo>
                <a:lnTo>
                  <a:pt x="24604" y="91519"/>
                </a:lnTo>
                <a:lnTo>
                  <a:pt x="6437" y="135660"/>
                </a:lnTo>
                <a:lnTo>
                  <a:pt x="0" y="184785"/>
                </a:lnTo>
                <a:lnTo>
                  <a:pt x="6437" y="233909"/>
                </a:lnTo>
                <a:lnTo>
                  <a:pt x="24604" y="278050"/>
                </a:lnTo>
                <a:lnTo>
                  <a:pt x="52782" y="315448"/>
                </a:lnTo>
                <a:lnTo>
                  <a:pt x="89255" y="344342"/>
                </a:lnTo>
                <a:lnTo>
                  <a:pt x="132304" y="362969"/>
                </a:lnTo>
                <a:lnTo>
                  <a:pt x="180213" y="369570"/>
                </a:lnTo>
                <a:lnTo>
                  <a:pt x="228121" y="362969"/>
                </a:lnTo>
                <a:lnTo>
                  <a:pt x="271170" y="344342"/>
                </a:lnTo>
                <a:lnTo>
                  <a:pt x="307643" y="315448"/>
                </a:lnTo>
                <a:lnTo>
                  <a:pt x="335821" y="278050"/>
                </a:lnTo>
                <a:lnTo>
                  <a:pt x="353988" y="233909"/>
                </a:lnTo>
                <a:lnTo>
                  <a:pt x="360426" y="184785"/>
                </a:lnTo>
                <a:lnTo>
                  <a:pt x="353988" y="135660"/>
                </a:lnTo>
                <a:lnTo>
                  <a:pt x="335821" y="91519"/>
                </a:lnTo>
                <a:lnTo>
                  <a:pt x="307643" y="54121"/>
                </a:lnTo>
                <a:lnTo>
                  <a:pt x="271170" y="25227"/>
                </a:lnTo>
                <a:lnTo>
                  <a:pt x="228121" y="6600"/>
                </a:lnTo>
                <a:lnTo>
                  <a:pt x="180213" y="0"/>
                </a:lnTo>
                <a:close/>
              </a:path>
            </a:pathLst>
          </a:custGeom>
          <a:solidFill>
            <a:srgbClr val="BB8542"/>
          </a:solidFill>
        </p:spPr>
        <p:txBody>
          <a:bodyPr wrap="square" lIns="0" tIns="0" rIns="0" bIns="0" rtlCol="0"/>
          <a:lstStyle/>
          <a:p>
            <a:endParaRPr/>
          </a:p>
        </p:txBody>
      </p:sp>
      <p:sp>
        <p:nvSpPr>
          <p:cNvPr id="13" name="object 13"/>
          <p:cNvSpPr/>
          <p:nvPr/>
        </p:nvSpPr>
        <p:spPr>
          <a:xfrm>
            <a:off x="4140708" y="5234178"/>
            <a:ext cx="360045" cy="360045"/>
          </a:xfrm>
          <a:custGeom>
            <a:avLst/>
            <a:gdLst/>
            <a:ahLst/>
            <a:cxnLst/>
            <a:rect l="l" t="t" r="r" b="b"/>
            <a:pathLst>
              <a:path w="360045" h="360045">
                <a:moveTo>
                  <a:pt x="179832" y="0"/>
                </a:moveTo>
                <a:lnTo>
                  <a:pt x="132027" y="6424"/>
                </a:lnTo>
                <a:lnTo>
                  <a:pt x="89069" y="24553"/>
                </a:lnTo>
                <a:lnTo>
                  <a:pt x="52673" y="52673"/>
                </a:lnTo>
                <a:lnTo>
                  <a:pt x="24553" y="89069"/>
                </a:lnTo>
                <a:lnTo>
                  <a:pt x="6424" y="132027"/>
                </a:lnTo>
                <a:lnTo>
                  <a:pt x="0" y="179832"/>
                </a:lnTo>
                <a:lnTo>
                  <a:pt x="6424" y="227636"/>
                </a:lnTo>
                <a:lnTo>
                  <a:pt x="24553" y="270594"/>
                </a:lnTo>
                <a:lnTo>
                  <a:pt x="52673" y="306990"/>
                </a:lnTo>
                <a:lnTo>
                  <a:pt x="89069" y="335110"/>
                </a:lnTo>
                <a:lnTo>
                  <a:pt x="132027" y="353239"/>
                </a:lnTo>
                <a:lnTo>
                  <a:pt x="179832" y="359664"/>
                </a:lnTo>
                <a:lnTo>
                  <a:pt x="227636" y="353239"/>
                </a:lnTo>
                <a:lnTo>
                  <a:pt x="270594" y="335110"/>
                </a:lnTo>
                <a:lnTo>
                  <a:pt x="306990" y="306990"/>
                </a:lnTo>
                <a:lnTo>
                  <a:pt x="335110" y="270594"/>
                </a:lnTo>
                <a:lnTo>
                  <a:pt x="353239" y="227636"/>
                </a:lnTo>
                <a:lnTo>
                  <a:pt x="359664" y="179832"/>
                </a:lnTo>
                <a:lnTo>
                  <a:pt x="353239" y="132027"/>
                </a:lnTo>
                <a:lnTo>
                  <a:pt x="335110" y="89069"/>
                </a:lnTo>
                <a:lnTo>
                  <a:pt x="306990" y="52673"/>
                </a:lnTo>
                <a:lnTo>
                  <a:pt x="270594" y="24553"/>
                </a:lnTo>
                <a:lnTo>
                  <a:pt x="227636" y="6424"/>
                </a:lnTo>
                <a:lnTo>
                  <a:pt x="179832" y="0"/>
                </a:lnTo>
                <a:close/>
              </a:path>
            </a:pathLst>
          </a:custGeom>
          <a:solidFill>
            <a:srgbClr val="BB8542"/>
          </a:solidFill>
        </p:spPr>
        <p:txBody>
          <a:bodyPr wrap="square" lIns="0" tIns="0" rIns="0" bIns="0" rtlCol="0"/>
          <a:lstStyle/>
          <a:p>
            <a:endParaRPr/>
          </a:p>
        </p:txBody>
      </p:sp>
      <p:sp>
        <p:nvSpPr>
          <p:cNvPr id="14" name="object 14"/>
          <p:cNvSpPr/>
          <p:nvPr/>
        </p:nvSpPr>
        <p:spPr>
          <a:xfrm>
            <a:off x="4151376" y="5701284"/>
            <a:ext cx="360045" cy="360045"/>
          </a:xfrm>
          <a:custGeom>
            <a:avLst/>
            <a:gdLst/>
            <a:ahLst/>
            <a:cxnLst/>
            <a:rect l="l" t="t" r="r" b="b"/>
            <a:pathLst>
              <a:path w="360045" h="360045">
                <a:moveTo>
                  <a:pt x="179832" y="0"/>
                </a:moveTo>
                <a:lnTo>
                  <a:pt x="132027" y="6424"/>
                </a:lnTo>
                <a:lnTo>
                  <a:pt x="89069" y="24553"/>
                </a:lnTo>
                <a:lnTo>
                  <a:pt x="52673" y="52673"/>
                </a:lnTo>
                <a:lnTo>
                  <a:pt x="24553" y="89069"/>
                </a:lnTo>
                <a:lnTo>
                  <a:pt x="6424" y="132027"/>
                </a:lnTo>
                <a:lnTo>
                  <a:pt x="0" y="179831"/>
                </a:lnTo>
                <a:lnTo>
                  <a:pt x="6424" y="227636"/>
                </a:lnTo>
                <a:lnTo>
                  <a:pt x="24553" y="270594"/>
                </a:lnTo>
                <a:lnTo>
                  <a:pt x="52673" y="306990"/>
                </a:lnTo>
                <a:lnTo>
                  <a:pt x="89069" y="335110"/>
                </a:lnTo>
                <a:lnTo>
                  <a:pt x="132027" y="353239"/>
                </a:lnTo>
                <a:lnTo>
                  <a:pt x="179832" y="359663"/>
                </a:lnTo>
                <a:lnTo>
                  <a:pt x="227636" y="353239"/>
                </a:lnTo>
                <a:lnTo>
                  <a:pt x="270594" y="335110"/>
                </a:lnTo>
                <a:lnTo>
                  <a:pt x="306990" y="306990"/>
                </a:lnTo>
                <a:lnTo>
                  <a:pt x="335110" y="270594"/>
                </a:lnTo>
                <a:lnTo>
                  <a:pt x="353239" y="227636"/>
                </a:lnTo>
                <a:lnTo>
                  <a:pt x="359664" y="179831"/>
                </a:lnTo>
                <a:lnTo>
                  <a:pt x="353239" y="132027"/>
                </a:lnTo>
                <a:lnTo>
                  <a:pt x="335110" y="89069"/>
                </a:lnTo>
                <a:lnTo>
                  <a:pt x="306990" y="52673"/>
                </a:lnTo>
                <a:lnTo>
                  <a:pt x="270594" y="24553"/>
                </a:lnTo>
                <a:lnTo>
                  <a:pt x="227636" y="6424"/>
                </a:lnTo>
                <a:lnTo>
                  <a:pt x="179832" y="0"/>
                </a:lnTo>
                <a:close/>
              </a:path>
            </a:pathLst>
          </a:custGeom>
          <a:solidFill>
            <a:srgbClr val="BB8542"/>
          </a:solidFill>
        </p:spPr>
        <p:txBody>
          <a:bodyPr wrap="square" lIns="0" tIns="0" rIns="0" bIns="0" rtlCol="0"/>
          <a:lstStyle/>
          <a:p>
            <a:endParaRPr/>
          </a:p>
        </p:txBody>
      </p:sp>
      <p:sp>
        <p:nvSpPr>
          <p:cNvPr id="15" name="object 15"/>
          <p:cNvSpPr/>
          <p:nvPr/>
        </p:nvSpPr>
        <p:spPr>
          <a:xfrm>
            <a:off x="4156709" y="6142482"/>
            <a:ext cx="360680" cy="360680"/>
          </a:xfrm>
          <a:custGeom>
            <a:avLst/>
            <a:gdLst/>
            <a:ahLst/>
            <a:cxnLst/>
            <a:rect l="l" t="t" r="r" b="b"/>
            <a:pathLst>
              <a:path w="360679" h="360679">
                <a:moveTo>
                  <a:pt x="180213" y="0"/>
                </a:moveTo>
                <a:lnTo>
                  <a:pt x="132304" y="6437"/>
                </a:lnTo>
                <a:lnTo>
                  <a:pt x="89255" y="24604"/>
                </a:lnTo>
                <a:lnTo>
                  <a:pt x="52782" y="52782"/>
                </a:lnTo>
                <a:lnTo>
                  <a:pt x="24604" y="89255"/>
                </a:lnTo>
                <a:lnTo>
                  <a:pt x="6437" y="132304"/>
                </a:lnTo>
                <a:lnTo>
                  <a:pt x="0" y="180212"/>
                </a:lnTo>
                <a:lnTo>
                  <a:pt x="6437" y="228121"/>
                </a:lnTo>
                <a:lnTo>
                  <a:pt x="24604" y="271170"/>
                </a:lnTo>
                <a:lnTo>
                  <a:pt x="52782" y="307643"/>
                </a:lnTo>
                <a:lnTo>
                  <a:pt x="89255" y="335821"/>
                </a:lnTo>
                <a:lnTo>
                  <a:pt x="132304" y="353988"/>
                </a:lnTo>
                <a:lnTo>
                  <a:pt x="180213" y="360425"/>
                </a:lnTo>
                <a:lnTo>
                  <a:pt x="228121" y="353988"/>
                </a:lnTo>
                <a:lnTo>
                  <a:pt x="271170" y="335821"/>
                </a:lnTo>
                <a:lnTo>
                  <a:pt x="307643" y="307643"/>
                </a:lnTo>
                <a:lnTo>
                  <a:pt x="335821" y="271170"/>
                </a:lnTo>
                <a:lnTo>
                  <a:pt x="353988" y="228121"/>
                </a:lnTo>
                <a:lnTo>
                  <a:pt x="360426" y="180212"/>
                </a:lnTo>
                <a:lnTo>
                  <a:pt x="353988" y="132304"/>
                </a:lnTo>
                <a:lnTo>
                  <a:pt x="335821" y="89255"/>
                </a:lnTo>
                <a:lnTo>
                  <a:pt x="307643" y="52782"/>
                </a:lnTo>
                <a:lnTo>
                  <a:pt x="271170" y="24604"/>
                </a:lnTo>
                <a:lnTo>
                  <a:pt x="228121" y="6437"/>
                </a:lnTo>
                <a:lnTo>
                  <a:pt x="180213" y="0"/>
                </a:lnTo>
                <a:close/>
              </a:path>
            </a:pathLst>
          </a:custGeom>
          <a:solidFill>
            <a:srgbClr val="BB8542"/>
          </a:solidFill>
        </p:spPr>
        <p:txBody>
          <a:bodyPr wrap="square" lIns="0" tIns="0" rIns="0" bIns="0" rtlCol="0"/>
          <a:lstStyle/>
          <a:p>
            <a:endParaRPr/>
          </a:p>
        </p:txBody>
      </p:sp>
      <p:sp>
        <p:nvSpPr>
          <p:cNvPr id="16" name="object 16"/>
          <p:cNvSpPr txBox="1"/>
          <p:nvPr/>
        </p:nvSpPr>
        <p:spPr>
          <a:xfrm>
            <a:off x="4174148" y="4796256"/>
            <a:ext cx="2477135" cy="1663700"/>
          </a:xfrm>
          <a:prstGeom prst="rect">
            <a:avLst/>
          </a:prstGeom>
        </p:spPr>
        <p:txBody>
          <a:bodyPr vert="horz" wrap="square" lIns="0" tIns="12700" rIns="0" bIns="0" rtlCol="0">
            <a:spAutoFit/>
          </a:bodyPr>
          <a:lstStyle/>
          <a:p>
            <a:pPr marL="38100">
              <a:lnSpc>
                <a:spcPct val="100000"/>
              </a:lnSpc>
              <a:spcBef>
                <a:spcPts val="100"/>
              </a:spcBef>
              <a:tabLst>
                <a:tab pos="405130" algn="l"/>
              </a:tabLst>
            </a:pPr>
            <a:r>
              <a:rPr sz="2700" spc="-75" baseline="1543" dirty="0">
                <a:solidFill>
                  <a:srgbClr val="FFFFFF"/>
                </a:solidFill>
                <a:latin typeface="Arial Black"/>
                <a:cs typeface="Arial Black"/>
              </a:rPr>
              <a:t>M</a:t>
            </a:r>
            <a:r>
              <a:rPr sz="2700" baseline="1543" dirty="0">
                <a:solidFill>
                  <a:srgbClr val="FFFFFF"/>
                </a:solidFill>
                <a:latin typeface="Arial Black"/>
                <a:cs typeface="Arial Black"/>
              </a:rPr>
              <a:t>	</a:t>
            </a:r>
            <a:r>
              <a:rPr sz="1800" dirty="0">
                <a:latin typeface="Arial MT"/>
                <a:cs typeface="Arial MT"/>
              </a:rPr>
              <a:t>Mechanism</a:t>
            </a:r>
            <a:r>
              <a:rPr sz="1800" spc="-25" dirty="0">
                <a:latin typeface="Arial MT"/>
                <a:cs typeface="Arial MT"/>
              </a:rPr>
              <a:t> </a:t>
            </a:r>
            <a:r>
              <a:rPr sz="1800" dirty="0">
                <a:latin typeface="Arial MT"/>
                <a:cs typeface="Arial MT"/>
              </a:rPr>
              <a:t>of</a:t>
            </a:r>
            <a:r>
              <a:rPr sz="1800" spc="-20" dirty="0">
                <a:latin typeface="Arial MT"/>
                <a:cs typeface="Arial MT"/>
              </a:rPr>
              <a:t> </a:t>
            </a:r>
            <a:r>
              <a:rPr sz="1800" spc="-10" dirty="0">
                <a:latin typeface="Arial MT"/>
                <a:cs typeface="Arial MT"/>
              </a:rPr>
              <a:t>injury</a:t>
            </a:r>
            <a:endParaRPr sz="1800">
              <a:latin typeface="Arial MT"/>
              <a:cs typeface="Arial MT"/>
            </a:endParaRPr>
          </a:p>
          <a:p>
            <a:pPr marL="100965">
              <a:lnSpc>
                <a:spcPct val="100000"/>
              </a:lnSpc>
              <a:spcBef>
                <a:spcPts val="1460"/>
              </a:spcBef>
              <a:tabLst>
                <a:tab pos="427990" algn="l"/>
              </a:tabLst>
            </a:pPr>
            <a:r>
              <a:rPr sz="2700" spc="-75" baseline="1543" dirty="0">
                <a:solidFill>
                  <a:srgbClr val="FFFFFF"/>
                </a:solidFill>
                <a:latin typeface="Arial Black"/>
                <a:cs typeface="Arial Black"/>
              </a:rPr>
              <a:t>I</a:t>
            </a:r>
            <a:r>
              <a:rPr sz="2700" baseline="1543" dirty="0">
                <a:solidFill>
                  <a:srgbClr val="FFFFFF"/>
                </a:solidFill>
                <a:latin typeface="Arial Black"/>
                <a:cs typeface="Arial Black"/>
              </a:rPr>
              <a:t>	</a:t>
            </a:r>
            <a:r>
              <a:rPr sz="1800" spc="-10" dirty="0">
                <a:latin typeface="Arial MT"/>
                <a:cs typeface="Arial MT"/>
              </a:rPr>
              <a:t>Injuries</a:t>
            </a:r>
            <a:endParaRPr sz="1800">
              <a:latin typeface="Arial MT"/>
              <a:cs typeface="Arial MT"/>
            </a:endParaRPr>
          </a:p>
          <a:p>
            <a:pPr marL="405130" indent="-331470">
              <a:lnSpc>
                <a:spcPct val="100000"/>
              </a:lnSpc>
              <a:spcBef>
                <a:spcPts val="1220"/>
              </a:spcBef>
              <a:buClr>
                <a:srgbClr val="FFFFFF"/>
              </a:buClr>
              <a:buFont typeface="Arial Black"/>
              <a:buAutoNum type="alphaUcPeriod" startAt="19"/>
              <a:tabLst>
                <a:tab pos="405130" algn="l"/>
              </a:tabLst>
            </a:pPr>
            <a:r>
              <a:rPr sz="1800" spc="-10" dirty="0">
                <a:latin typeface="Arial MT"/>
                <a:cs typeface="Arial MT"/>
              </a:rPr>
              <a:t>Symptoms</a:t>
            </a:r>
            <a:endParaRPr sz="1800">
              <a:latin typeface="Arial MT"/>
              <a:cs typeface="Arial MT"/>
            </a:endParaRPr>
          </a:p>
          <a:p>
            <a:pPr marL="411480" indent="-332105">
              <a:lnSpc>
                <a:spcPct val="100000"/>
              </a:lnSpc>
              <a:spcBef>
                <a:spcPts val="1575"/>
              </a:spcBef>
              <a:buClr>
                <a:srgbClr val="FFFFFF"/>
              </a:buClr>
              <a:buFont typeface="Arial Black"/>
              <a:buAutoNum type="alphaUcPeriod" startAt="19"/>
              <a:tabLst>
                <a:tab pos="411480" algn="l"/>
              </a:tabLst>
            </a:pPr>
            <a:r>
              <a:rPr sz="2700" spc="-15" baseline="1543" dirty="0">
                <a:latin typeface="Arial MT"/>
                <a:cs typeface="Arial MT"/>
              </a:rPr>
              <a:t>Treatment</a:t>
            </a:r>
            <a:endParaRPr sz="2700" baseline="1543">
              <a:latin typeface="Arial MT"/>
              <a:cs typeface="Arial MT"/>
            </a:endParaRPr>
          </a:p>
        </p:txBody>
      </p:sp>
      <p:grpSp>
        <p:nvGrpSpPr>
          <p:cNvPr id="17" name="object 17"/>
          <p:cNvGrpSpPr/>
          <p:nvPr/>
        </p:nvGrpSpPr>
        <p:grpSpPr>
          <a:xfrm>
            <a:off x="8324088" y="4743450"/>
            <a:ext cx="2503170" cy="1763395"/>
            <a:chOff x="8324088" y="4743450"/>
            <a:chExt cx="2503170" cy="1763395"/>
          </a:xfrm>
        </p:grpSpPr>
        <p:pic>
          <p:nvPicPr>
            <p:cNvPr id="18" name="object 18"/>
            <p:cNvPicPr/>
            <p:nvPr/>
          </p:nvPicPr>
          <p:blipFill>
            <a:blip r:embed="rId6" cstate="print"/>
            <a:stretch>
              <a:fillRect/>
            </a:stretch>
          </p:blipFill>
          <p:spPr>
            <a:xfrm>
              <a:off x="9225533" y="4743450"/>
              <a:ext cx="1601723" cy="1763267"/>
            </a:xfrm>
            <a:prstGeom prst="rect">
              <a:avLst/>
            </a:prstGeom>
          </p:spPr>
        </p:pic>
        <p:pic>
          <p:nvPicPr>
            <p:cNvPr id="19" name="object 19"/>
            <p:cNvPicPr/>
            <p:nvPr/>
          </p:nvPicPr>
          <p:blipFill>
            <a:blip r:embed="rId7" cstate="print"/>
            <a:stretch>
              <a:fillRect/>
            </a:stretch>
          </p:blipFill>
          <p:spPr>
            <a:xfrm>
              <a:off x="9250197" y="4767973"/>
              <a:ext cx="1498066" cy="1660309"/>
            </a:xfrm>
            <a:prstGeom prst="rect">
              <a:avLst/>
            </a:prstGeom>
          </p:spPr>
        </p:pic>
        <p:pic>
          <p:nvPicPr>
            <p:cNvPr id="20" name="object 20"/>
            <p:cNvPicPr/>
            <p:nvPr/>
          </p:nvPicPr>
          <p:blipFill>
            <a:blip r:embed="rId8" cstate="print"/>
            <a:stretch>
              <a:fillRect/>
            </a:stretch>
          </p:blipFill>
          <p:spPr>
            <a:xfrm>
              <a:off x="8324088" y="4756403"/>
              <a:ext cx="1315973" cy="1561337"/>
            </a:xfrm>
            <a:prstGeom prst="rect">
              <a:avLst/>
            </a:prstGeom>
          </p:spPr>
        </p:pic>
        <p:pic>
          <p:nvPicPr>
            <p:cNvPr id="21" name="object 21"/>
            <p:cNvPicPr/>
            <p:nvPr/>
          </p:nvPicPr>
          <p:blipFill>
            <a:blip r:embed="rId9" cstate="print"/>
            <a:stretch>
              <a:fillRect/>
            </a:stretch>
          </p:blipFill>
          <p:spPr>
            <a:xfrm>
              <a:off x="8349234" y="4781550"/>
              <a:ext cx="1212329" cy="1457705"/>
            </a:xfrm>
            <a:prstGeom prst="rect">
              <a:avLst/>
            </a:prstGeom>
          </p:spPr>
        </p:pic>
      </p:grpSp>
      <p:sp>
        <p:nvSpPr>
          <p:cNvPr id="22" name="object 22"/>
          <p:cNvSpPr txBox="1"/>
          <p:nvPr/>
        </p:nvSpPr>
        <p:spPr>
          <a:xfrm>
            <a:off x="4142723" y="4361270"/>
            <a:ext cx="353060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Arial"/>
                <a:cs typeface="Arial"/>
              </a:rPr>
              <a:t>Ensure</a:t>
            </a:r>
            <a:r>
              <a:rPr sz="1800" b="1" spc="-45" dirty="0">
                <a:latin typeface="Arial"/>
                <a:cs typeface="Arial"/>
              </a:rPr>
              <a:t> </a:t>
            </a:r>
            <a:r>
              <a:rPr sz="1800" b="1" dirty="0">
                <a:latin typeface="Arial"/>
                <a:cs typeface="Arial"/>
              </a:rPr>
              <a:t>Completion</a:t>
            </a:r>
            <a:r>
              <a:rPr sz="1800" b="1" spc="-35" dirty="0">
                <a:latin typeface="Arial"/>
                <a:cs typeface="Arial"/>
              </a:rPr>
              <a:t> </a:t>
            </a:r>
            <a:r>
              <a:rPr sz="1800" b="1" dirty="0">
                <a:latin typeface="Arial"/>
                <a:cs typeface="Arial"/>
              </a:rPr>
              <a:t>MIST</a:t>
            </a:r>
            <a:r>
              <a:rPr sz="1800" b="1" spc="-35" dirty="0">
                <a:latin typeface="Arial"/>
                <a:cs typeface="Arial"/>
              </a:rPr>
              <a:t> </a:t>
            </a:r>
            <a:r>
              <a:rPr sz="1800" b="1" spc="-10" dirty="0">
                <a:latin typeface="Arial"/>
                <a:cs typeface="Arial"/>
              </a:rPr>
              <a:t>Report</a:t>
            </a:r>
            <a:endParaRPr sz="1800">
              <a:latin typeface="Arial"/>
              <a:cs typeface="Arial"/>
            </a:endParaRPr>
          </a:p>
        </p:txBody>
      </p:sp>
      <p:sp>
        <p:nvSpPr>
          <p:cNvPr id="23" name="object 23"/>
          <p:cNvSpPr/>
          <p:nvPr/>
        </p:nvSpPr>
        <p:spPr>
          <a:xfrm>
            <a:off x="310130" y="3880865"/>
            <a:ext cx="11711305" cy="28575"/>
          </a:xfrm>
          <a:custGeom>
            <a:avLst/>
            <a:gdLst/>
            <a:ahLst/>
            <a:cxnLst/>
            <a:rect l="l" t="t" r="r" b="b"/>
            <a:pathLst>
              <a:path w="11711305" h="28575">
                <a:moveTo>
                  <a:pt x="11710949" y="0"/>
                </a:moveTo>
                <a:lnTo>
                  <a:pt x="0" y="28219"/>
                </a:lnTo>
              </a:path>
            </a:pathLst>
          </a:custGeom>
          <a:ln w="38100">
            <a:solidFill>
              <a:srgbClr val="888888"/>
            </a:solidFill>
            <a:prstDash val="dot"/>
          </a:ln>
        </p:spPr>
        <p:txBody>
          <a:bodyPr wrap="square" lIns="0" tIns="0" rIns="0" bIns="0" rtlCol="0"/>
          <a:lstStyle/>
          <a:p>
            <a:endParaRPr/>
          </a:p>
        </p:txBody>
      </p:sp>
      <p:sp>
        <p:nvSpPr>
          <p:cNvPr id="24" name="object 24"/>
          <p:cNvSpPr/>
          <p:nvPr/>
        </p:nvSpPr>
        <p:spPr>
          <a:xfrm>
            <a:off x="3758184" y="1591817"/>
            <a:ext cx="0" cy="2152650"/>
          </a:xfrm>
          <a:custGeom>
            <a:avLst/>
            <a:gdLst/>
            <a:ahLst/>
            <a:cxnLst/>
            <a:rect l="l" t="t" r="r" b="b"/>
            <a:pathLst>
              <a:path h="2152650">
                <a:moveTo>
                  <a:pt x="0" y="0"/>
                </a:moveTo>
                <a:lnTo>
                  <a:pt x="0" y="2152129"/>
                </a:lnTo>
              </a:path>
            </a:pathLst>
          </a:custGeom>
          <a:ln w="38100">
            <a:solidFill>
              <a:srgbClr val="888888"/>
            </a:solidFill>
            <a:prstDash val="dot"/>
          </a:ln>
        </p:spPr>
        <p:txBody>
          <a:bodyPr wrap="square" lIns="0" tIns="0" rIns="0" bIns="0" rtlCol="0"/>
          <a:lstStyle/>
          <a:p>
            <a:endParaRPr/>
          </a:p>
        </p:txBody>
      </p:sp>
      <p:sp>
        <p:nvSpPr>
          <p:cNvPr id="25" name="object 25"/>
          <p:cNvSpPr/>
          <p:nvPr/>
        </p:nvSpPr>
        <p:spPr>
          <a:xfrm>
            <a:off x="378333" y="1855094"/>
            <a:ext cx="0" cy="274955"/>
          </a:xfrm>
          <a:custGeom>
            <a:avLst/>
            <a:gdLst/>
            <a:ahLst/>
            <a:cxnLst/>
            <a:rect l="l" t="t" r="r" b="b"/>
            <a:pathLst>
              <a:path h="274955">
                <a:moveTo>
                  <a:pt x="0" y="274866"/>
                </a:moveTo>
                <a:lnTo>
                  <a:pt x="0" y="0"/>
                </a:lnTo>
              </a:path>
            </a:pathLst>
          </a:custGeom>
          <a:ln w="101600">
            <a:solidFill>
              <a:srgbClr val="CD9146"/>
            </a:solidFill>
          </a:ln>
        </p:spPr>
        <p:txBody>
          <a:bodyPr wrap="square" lIns="0" tIns="0" rIns="0" bIns="0" rtlCol="0"/>
          <a:lstStyle/>
          <a:p>
            <a:endParaRPr/>
          </a:p>
        </p:txBody>
      </p:sp>
      <p:sp>
        <p:nvSpPr>
          <p:cNvPr id="26" name="object 26"/>
          <p:cNvSpPr/>
          <p:nvPr/>
        </p:nvSpPr>
        <p:spPr>
          <a:xfrm>
            <a:off x="378333" y="2274194"/>
            <a:ext cx="0" cy="274955"/>
          </a:xfrm>
          <a:custGeom>
            <a:avLst/>
            <a:gdLst/>
            <a:ahLst/>
            <a:cxnLst/>
            <a:rect l="l" t="t" r="r" b="b"/>
            <a:pathLst>
              <a:path h="274955">
                <a:moveTo>
                  <a:pt x="0" y="274866"/>
                </a:moveTo>
                <a:lnTo>
                  <a:pt x="0" y="0"/>
                </a:lnTo>
              </a:path>
            </a:pathLst>
          </a:custGeom>
          <a:ln w="101600">
            <a:solidFill>
              <a:srgbClr val="CD9146"/>
            </a:solidFill>
          </a:ln>
        </p:spPr>
        <p:txBody>
          <a:bodyPr wrap="square" lIns="0" tIns="0" rIns="0" bIns="0" rtlCol="0"/>
          <a:lstStyle/>
          <a:p>
            <a:endParaRPr/>
          </a:p>
        </p:txBody>
      </p:sp>
      <p:sp>
        <p:nvSpPr>
          <p:cNvPr id="27" name="object 27"/>
          <p:cNvSpPr/>
          <p:nvPr/>
        </p:nvSpPr>
        <p:spPr>
          <a:xfrm>
            <a:off x="378333" y="2718440"/>
            <a:ext cx="0" cy="274955"/>
          </a:xfrm>
          <a:custGeom>
            <a:avLst/>
            <a:gdLst/>
            <a:ahLst/>
            <a:cxnLst/>
            <a:rect l="l" t="t" r="r" b="b"/>
            <a:pathLst>
              <a:path h="274955">
                <a:moveTo>
                  <a:pt x="0" y="274866"/>
                </a:moveTo>
                <a:lnTo>
                  <a:pt x="0" y="0"/>
                </a:lnTo>
              </a:path>
            </a:pathLst>
          </a:custGeom>
          <a:ln w="101600">
            <a:solidFill>
              <a:srgbClr val="CD9146"/>
            </a:solidFill>
          </a:ln>
        </p:spPr>
        <p:txBody>
          <a:bodyPr wrap="square" lIns="0" tIns="0" rIns="0" bIns="0" rtlCol="0"/>
          <a:lstStyle/>
          <a:p>
            <a:endParaRPr/>
          </a:p>
        </p:txBody>
      </p:sp>
      <p:sp>
        <p:nvSpPr>
          <p:cNvPr id="28" name="object 28"/>
          <p:cNvSpPr/>
          <p:nvPr/>
        </p:nvSpPr>
        <p:spPr>
          <a:xfrm>
            <a:off x="378333" y="3137537"/>
            <a:ext cx="0" cy="558165"/>
          </a:xfrm>
          <a:custGeom>
            <a:avLst/>
            <a:gdLst/>
            <a:ahLst/>
            <a:cxnLst/>
            <a:rect l="l" t="t" r="r" b="b"/>
            <a:pathLst>
              <a:path h="558164">
                <a:moveTo>
                  <a:pt x="0" y="557733"/>
                </a:moveTo>
                <a:lnTo>
                  <a:pt x="0" y="0"/>
                </a:lnTo>
              </a:path>
            </a:pathLst>
          </a:custGeom>
          <a:ln w="101600">
            <a:solidFill>
              <a:srgbClr val="CD9146"/>
            </a:solidFill>
          </a:ln>
        </p:spPr>
        <p:txBody>
          <a:bodyPr wrap="square" lIns="0" tIns="0" rIns="0" bIns="0" rtlCol="0"/>
          <a:lstStyle/>
          <a:p>
            <a:endParaRPr/>
          </a:p>
        </p:txBody>
      </p:sp>
      <p:sp>
        <p:nvSpPr>
          <p:cNvPr id="29" name="object 29"/>
          <p:cNvSpPr/>
          <p:nvPr/>
        </p:nvSpPr>
        <p:spPr>
          <a:xfrm>
            <a:off x="4277486" y="2274191"/>
            <a:ext cx="0" cy="558165"/>
          </a:xfrm>
          <a:custGeom>
            <a:avLst/>
            <a:gdLst/>
            <a:ahLst/>
            <a:cxnLst/>
            <a:rect l="l" t="t" r="r" b="b"/>
            <a:pathLst>
              <a:path h="558164">
                <a:moveTo>
                  <a:pt x="0" y="557733"/>
                </a:moveTo>
                <a:lnTo>
                  <a:pt x="0" y="0"/>
                </a:lnTo>
              </a:path>
            </a:pathLst>
          </a:custGeom>
          <a:ln w="101600">
            <a:solidFill>
              <a:srgbClr val="CD9146"/>
            </a:solidFill>
          </a:ln>
        </p:spPr>
        <p:txBody>
          <a:bodyPr wrap="square" lIns="0" tIns="0" rIns="0" bIns="0" rtlCol="0"/>
          <a:lstStyle/>
          <a:p>
            <a:endParaRPr/>
          </a:p>
        </p:txBody>
      </p:sp>
      <p:sp>
        <p:nvSpPr>
          <p:cNvPr id="30" name="object 30"/>
          <p:cNvSpPr/>
          <p:nvPr/>
        </p:nvSpPr>
        <p:spPr>
          <a:xfrm>
            <a:off x="4277486" y="1855094"/>
            <a:ext cx="0" cy="274955"/>
          </a:xfrm>
          <a:custGeom>
            <a:avLst/>
            <a:gdLst/>
            <a:ahLst/>
            <a:cxnLst/>
            <a:rect l="l" t="t" r="r" b="b"/>
            <a:pathLst>
              <a:path h="274955">
                <a:moveTo>
                  <a:pt x="0" y="274866"/>
                </a:moveTo>
                <a:lnTo>
                  <a:pt x="0" y="0"/>
                </a:lnTo>
              </a:path>
            </a:pathLst>
          </a:custGeom>
          <a:ln w="101600">
            <a:solidFill>
              <a:srgbClr val="CD9146"/>
            </a:solidFill>
          </a:ln>
        </p:spPr>
        <p:txBody>
          <a:bodyPr wrap="square" lIns="0" tIns="0" rIns="0" bIns="0" rtlCol="0"/>
          <a:lstStyle/>
          <a:p>
            <a:endParaRPr/>
          </a:p>
        </p:txBody>
      </p:sp>
      <p:sp>
        <p:nvSpPr>
          <p:cNvPr id="31" name="object 31"/>
          <p:cNvSpPr/>
          <p:nvPr/>
        </p:nvSpPr>
        <p:spPr>
          <a:xfrm>
            <a:off x="4277486" y="2998094"/>
            <a:ext cx="0" cy="274955"/>
          </a:xfrm>
          <a:custGeom>
            <a:avLst/>
            <a:gdLst/>
            <a:ahLst/>
            <a:cxnLst/>
            <a:rect l="l" t="t" r="r" b="b"/>
            <a:pathLst>
              <a:path h="274954">
                <a:moveTo>
                  <a:pt x="0" y="274866"/>
                </a:moveTo>
                <a:lnTo>
                  <a:pt x="0" y="0"/>
                </a:lnTo>
              </a:path>
            </a:pathLst>
          </a:custGeom>
          <a:ln w="101600">
            <a:solidFill>
              <a:srgbClr val="CD9146"/>
            </a:solidFill>
          </a:ln>
        </p:spPr>
        <p:txBody>
          <a:bodyPr wrap="square" lIns="0" tIns="0" rIns="0" bIns="0" rtlCol="0"/>
          <a:lstStyle/>
          <a:p>
            <a:endParaRPr/>
          </a:p>
        </p:txBody>
      </p:sp>
      <p:sp>
        <p:nvSpPr>
          <p:cNvPr id="32" name="object 32"/>
          <p:cNvSpPr txBox="1"/>
          <p:nvPr/>
        </p:nvSpPr>
        <p:spPr>
          <a:xfrm>
            <a:off x="330681" y="3964693"/>
            <a:ext cx="4504690" cy="330200"/>
          </a:xfrm>
          <a:prstGeom prst="rect">
            <a:avLst/>
          </a:prstGeom>
        </p:spPr>
        <p:txBody>
          <a:bodyPr vert="horz" wrap="square" lIns="0" tIns="12065" rIns="0" bIns="0" rtlCol="0">
            <a:spAutoFit/>
          </a:bodyPr>
          <a:lstStyle/>
          <a:p>
            <a:pPr marL="12700">
              <a:lnSpc>
                <a:spcPct val="100000"/>
              </a:lnSpc>
              <a:spcBef>
                <a:spcPts val="95"/>
              </a:spcBef>
            </a:pPr>
            <a:r>
              <a:rPr sz="2000" b="1" spc="-10" dirty="0">
                <a:latin typeface="Arial"/>
                <a:cs typeface="Arial"/>
              </a:rPr>
              <a:t>COMMUNICATE</a:t>
            </a:r>
            <a:r>
              <a:rPr sz="2000" b="1" spc="-75" dirty="0">
                <a:latin typeface="Arial"/>
                <a:cs typeface="Arial"/>
              </a:rPr>
              <a:t> </a:t>
            </a:r>
            <a:r>
              <a:rPr sz="2000" b="1" dirty="0">
                <a:latin typeface="Arial"/>
                <a:cs typeface="Arial"/>
              </a:rPr>
              <a:t>CASUALTY</a:t>
            </a:r>
            <a:r>
              <a:rPr sz="2000" b="1" spc="-65" dirty="0">
                <a:latin typeface="Arial"/>
                <a:cs typeface="Arial"/>
              </a:rPr>
              <a:t> </a:t>
            </a:r>
            <a:r>
              <a:rPr sz="2000" b="1" spc="-10" dirty="0">
                <a:latin typeface="Arial"/>
                <a:cs typeface="Arial"/>
              </a:rPr>
              <a:t>STATUS</a:t>
            </a:r>
            <a:endParaRPr sz="2000">
              <a:latin typeface="Arial"/>
              <a:cs typeface="Arial"/>
            </a:endParaRPr>
          </a:p>
        </p:txBody>
      </p:sp>
      <p:sp>
        <p:nvSpPr>
          <p:cNvPr id="35" name="object 35"/>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36" name="object 36"/>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21</a:t>
            </a:fld>
            <a:endParaRPr spc="-25" dirty="0"/>
          </a:p>
        </p:txBody>
      </p:sp>
      <p:sp>
        <p:nvSpPr>
          <p:cNvPr id="33" name="object 33"/>
          <p:cNvSpPr txBox="1"/>
          <p:nvPr/>
        </p:nvSpPr>
        <p:spPr>
          <a:xfrm>
            <a:off x="335756" y="4286824"/>
            <a:ext cx="3538220" cy="1148715"/>
          </a:xfrm>
          <a:prstGeom prst="rect">
            <a:avLst/>
          </a:prstGeom>
        </p:spPr>
        <p:txBody>
          <a:bodyPr vert="horz" wrap="square" lIns="0" tIns="87630" rIns="0" bIns="0" rtlCol="0">
            <a:spAutoFit/>
          </a:bodyPr>
          <a:lstStyle/>
          <a:p>
            <a:pPr marL="12700">
              <a:lnSpc>
                <a:spcPct val="100000"/>
              </a:lnSpc>
              <a:spcBef>
                <a:spcPts val="690"/>
              </a:spcBef>
            </a:pPr>
            <a:r>
              <a:rPr sz="2000" b="1" dirty="0">
                <a:latin typeface="Arial"/>
                <a:cs typeface="Arial"/>
              </a:rPr>
              <a:t>Monitor</a:t>
            </a:r>
            <a:r>
              <a:rPr sz="2000" b="1" spc="-60" dirty="0">
                <a:latin typeface="Arial"/>
                <a:cs typeface="Arial"/>
              </a:rPr>
              <a:t> </a:t>
            </a:r>
            <a:r>
              <a:rPr sz="2000" b="1" dirty="0">
                <a:latin typeface="Arial"/>
                <a:cs typeface="Arial"/>
              </a:rPr>
              <a:t>the</a:t>
            </a:r>
            <a:r>
              <a:rPr sz="2000" b="1" spc="-65" dirty="0">
                <a:latin typeface="Arial"/>
                <a:cs typeface="Arial"/>
              </a:rPr>
              <a:t> </a:t>
            </a:r>
            <a:r>
              <a:rPr sz="2000" b="1" spc="-10" dirty="0">
                <a:latin typeface="Arial"/>
                <a:cs typeface="Arial"/>
              </a:rPr>
              <a:t>Casualty</a:t>
            </a:r>
            <a:endParaRPr sz="2000">
              <a:latin typeface="Arial"/>
              <a:cs typeface="Arial"/>
            </a:endParaRPr>
          </a:p>
          <a:p>
            <a:pPr marL="29209" marR="5080">
              <a:lnSpc>
                <a:spcPts val="1730"/>
              </a:lnSpc>
              <a:spcBef>
                <a:spcPts val="690"/>
              </a:spcBef>
            </a:pPr>
            <a:r>
              <a:rPr sz="1600" dirty="0">
                <a:latin typeface="Arial MT"/>
                <a:cs typeface="Arial MT"/>
              </a:rPr>
              <a:t>Continue</a:t>
            </a:r>
            <a:r>
              <a:rPr sz="1600" spc="-30" dirty="0">
                <a:latin typeface="Arial MT"/>
                <a:cs typeface="Arial MT"/>
              </a:rPr>
              <a:t> </a:t>
            </a:r>
            <a:r>
              <a:rPr sz="1600" dirty="0">
                <a:latin typeface="Arial MT"/>
                <a:cs typeface="Arial MT"/>
              </a:rPr>
              <a:t>to</a:t>
            </a:r>
            <a:r>
              <a:rPr sz="1600" spc="-20" dirty="0">
                <a:latin typeface="Arial MT"/>
                <a:cs typeface="Arial MT"/>
              </a:rPr>
              <a:t> </a:t>
            </a:r>
            <a:r>
              <a:rPr sz="1600" b="1" dirty="0">
                <a:solidFill>
                  <a:srgbClr val="BB8542"/>
                </a:solidFill>
                <a:latin typeface="Arial"/>
                <a:cs typeface="Arial"/>
              </a:rPr>
              <a:t>REASSESS</a:t>
            </a:r>
            <a:r>
              <a:rPr sz="1600" b="1" spc="-30" dirty="0">
                <a:solidFill>
                  <a:srgbClr val="BB8542"/>
                </a:solidFill>
                <a:latin typeface="Arial"/>
                <a:cs typeface="Arial"/>
              </a:rPr>
              <a:t> </a:t>
            </a:r>
            <a:r>
              <a:rPr sz="1600" b="1" dirty="0">
                <a:solidFill>
                  <a:srgbClr val="BB8542"/>
                </a:solidFill>
                <a:latin typeface="Arial"/>
                <a:cs typeface="Arial"/>
              </a:rPr>
              <a:t>/</a:t>
            </a:r>
            <a:r>
              <a:rPr sz="1600" b="1" spc="-30" dirty="0">
                <a:solidFill>
                  <a:srgbClr val="BB8542"/>
                </a:solidFill>
                <a:latin typeface="Arial"/>
                <a:cs typeface="Arial"/>
              </a:rPr>
              <a:t> </a:t>
            </a:r>
            <a:r>
              <a:rPr sz="1600" b="1" spc="-10" dirty="0">
                <a:solidFill>
                  <a:srgbClr val="BB8542"/>
                </a:solidFill>
                <a:latin typeface="Arial"/>
                <a:cs typeface="Arial"/>
              </a:rPr>
              <a:t>REASSURE </a:t>
            </a:r>
            <a:r>
              <a:rPr sz="1600" dirty="0">
                <a:latin typeface="Arial MT"/>
                <a:cs typeface="Arial MT"/>
              </a:rPr>
              <a:t>and</a:t>
            </a:r>
            <a:r>
              <a:rPr sz="1600" spc="-30" dirty="0">
                <a:latin typeface="Arial MT"/>
                <a:cs typeface="Arial MT"/>
              </a:rPr>
              <a:t> </a:t>
            </a:r>
            <a:r>
              <a:rPr sz="1600" dirty="0">
                <a:latin typeface="Arial MT"/>
                <a:cs typeface="Arial MT"/>
              </a:rPr>
              <a:t>monitor</a:t>
            </a:r>
            <a:r>
              <a:rPr sz="1600" spc="-20"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casualty</a:t>
            </a:r>
            <a:r>
              <a:rPr sz="1600" spc="-35" dirty="0">
                <a:latin typeface="Arial MT"/>
                <a:cs typeface="Arial MT"/>
              </a:rPr>
              <a:t> </a:t>
            </a:r>
            <a:r>
              <a:rPr sz="1600" spc="-10" dirty="0">
                <a:latin typeface="Arial MT"/>
                <a:cs typeface="Arial MT"/>
              </a:rPr>
              <a:t>during </a:t>
            </a:r>
            <a:r>
              <a:rPr sz="1600" dirty="0">
                <a:latin typeface="Arial MT"/>
                <a:cs typeface="Arial MT"/>
              </a:rPr>
              <a:t>evacuation</a:t>
            </a:r>
            <a:r>
              <a:rPr sz="1600" spc="-55" dirty="0">
                <a:latin typeface="Arial MT"/>
                <a:cs typeface="Arial MT"/>
              </a:rPr>
              <a:t> </a:t>
            </a:r>
            <a:r>
              <a:rPr sz="1600" dirty="0">
                <a:latin typeface="Arial MT"/>
                <a:cs typeface="Arial MT"/>
              </a:rPr>
              <a:t>preparation</a:t>
            </a:r>
            <a:r>
              <a:rPr sz="1600" spc="-50" dirty="0">
                <a:latin typeface="Arial MT"/>
                <a:cs typeface="Arial MT"/>
              </a:rPr>
              <a:t> </a:t>
            </a:r>
            <a:r>
              <a:rPr sz="1600" spc="-10" dirty="0">
                <a:latin typeface="Arial MT"/>
                <a:cs typeface="Arial MT"/>
              </a:rPr>
              <a:t>phase</a:t>
            </a:r>
            <a:endParaRPr sz="1600">
              <a:latin typeface="Arial MT"/>
              <a:cs typeface="Arial MT"/>
            </a:endParaRPr>
          </a:p>
        </p:txBody>
      </p:sp>
      <p:sp>
        <p:nvSpPr>
          <p:cNvPr id="34" name="object 34"/>
          <p:cNvSpPr txBox="1"/>
          <p:nvPr/>
        </p:nvSpPr>
        <p:spPr>
          <a:xfrm>
            <a:off x="307340" y="5784336"/>
            <a:ext cx="2998470" cy="653415"/>
          </a:xfrm>
          <a:prstGeom prst="rect">
            <a:avLst/>
          </a:prstGeom>
        </p:spPr>
        <p:txBody>
          <a:bodyPr vert="horz" wrap="square" lIns="0" tIns="70485" rIns="0" bIns="0" rtlCol="0">
            <a:spAutoFit/>
          </a:bodyPr>
          <a:lstStyle/>
          <a:p>
            <a:pPr marL="12700">
              <a:lnSpc>
                <a:spcPct val="100000"/>
              </a:lnSpc>
              <a:spcBef>
                <a:spcPts val="555"/>
              </a:spcBef>
            </a:pPr>
            <a:r>
              <a:rPr sz="1800" b="1" dirty="0">
                <a:latin typeface="Arial"/>
                <a:cs typeface="Arial"/>
              </a:rPr>
              <a:t>PREPARE</a:t>
            </a:r>
            <a:r>
              <a:rPr sz="1800" b="1" spc="-40" dirty="0">
                <a:latin typeface="Arial"/>
                <a:cs typeface="Arial"/>
              </a:rPr>
              <a:t> </a:t>
            </a:r>
            <a:r>
              <a:rPr sz="1800" b="1" dirty="0">
                <a:latin typeface="Arial"/>
                <a:cs typeface="Arial"/>
              </a:rPr>
              <a:t>EVAC</a:t>
            </a:r>
            <a:r>
              <a:rPr sz="1800" b="1" spc="-30" dirty="0">
                <a:latin typeface="Arial"/>
                <a:cs typeface="Arial"/>
              </a:rPr>
              <a:t> </a:t>
            </a:r>
            <a:r>
              <a:rPr sz="1800" b="1" spc="-10" dirty="0">
                <a:latin typeface="Arial"/>
                <a:cs typeface="Arial"/>
              </a:rPr>
              <a:t>REQUEST</a:t>
            </a:r>
            <a:endParaRPr sz="1800">
              <a:latin typeface="Arial"/>
              <a:cs typeface="Arial"/>
            </a:endParaRPr>
          </a:p>
          <a:p>
            <a:pPr marL="12700">
              <a:lnSpc>
                <a:spcPct val="100000"/>
              </a:lnSpc>
              <a:spcBef>
                <a:spcPts val="409"/>
              </a:spcBef>
            </a:pPr>
            <a:r>
              <a:rPr sz="1600" dirty="0">
                <a:latin typeface="Arial MT"/>
                <a:cs typeface="Arial MT"/>
              </a:rPr>
              <a:t>Use</a:t>
            </a:r>
            <a:r>
              <a:rPr sz="1600" spc="-35" dirty="0">
                <a:latin typeface="Arial MT"/>
                <a:cs typeface="Arial MT"/>
              </a:rPr>
              <a:t> </a:t>
            </a:r>
            <a:r>
              <a:rPr sz="1600" b="1" dirty="0">
                <a:solidFill>
                  <a:srgbClr val="BB8542"/>
                </a:solidFill>
                <a:latin typeface="Arial"/>
                <a:cs typeface="Arial"/>
              </a:rPr>
              <a:t>MEDEVAC</a:t>
            </a:r>
            <a:r>
              <a:rPr sz="1600" b="1" spc="-30" dirty="0">
                <a:solidFill>
                  <a:srgbClr val="BB8542"/>
                </a:solidFill>
                <a:latin typeface="Arial"/>
                <a:cs typeface="Arial"/>
              </a:rPr>
              <a:t> </a:t>
            </a:r>
            <a:r>
              <a:rPr sz="1600" spc="-10" dirty="0">
                <a:latin typeface="Arial MT"/>
                <a:cs typeface="Arial MT"/>
              </a:rPr>
              <a:t>format</a:t>
            </a:r>
            <a:endParaRPr sz="1600">
              <a:latin typeface="Arial MT"/>
              <a:cs typeface="Arial M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807E7E"/>
                </a:solidFill>
                <a:latin typeface="Arial"/>
                <a:cs typeface="Arial"/>
              </a:rPr>
              <a:t>Module</a:t>
            </a:r>
            <a:r>
              <a:rPr sz="2000" b="1" spc="-65" dirty="0">
                <a:solidFill>
                  <a:srgbClr val="807E7E"/>
                </a:solidFill>
                <a:latin typeface="Arial"/>
                <a:cs typeface="Arial"/>
              </a:rPr>
              <a:t> </a:t>
            </a:r>
            <a:r>
              <a:rPr sz="2000" b="1" dirty="0">
                <a:solidFill>
                  <a:srgbClr val="807E7E"/>
                </a:solidFill>
                <a:latin typeface="Arial"/>
                <a:cs typeface="Arial"/>
              </a:rPr>
              <a:t>5:</a:t>
            </a:r>
            <a:r>
              <a:rPr sz="2000" b="1" spc="-70" dirty="0">
                <a:solidFill>
                  <a:srgbClr val="807E7E"/>
                </a:solidFill>
                <a:latin typeface="Arial"/>
                <a:cs typeface="Arial"/>
              </a:rPr>
              <a:t> </a:t>
            </a:r>
            <a:r>
              <a:rPr sz="2000" b="1" dirty="0">
                <a:solidFill>
                  <a:srgbClr val="807E7E"/>
                </a:solidFill>
                <a:latin typeface="Arial"/>
                <a:cs typeface="Arial"/>
              </a:rPr>
              <a:t>Tactical</a:t>
            </a:r>
            <a:r>
              <a:rPr sz="2000" b="1" spc="-80" dirty="0">
                <a:solidFill>
                  <a:srgbClr val="807E7E"/>
                </a:solidFill>
                <a:latin typeface="Arial"/>
                <a:cs typeface="Arial"/>
              </a:rPr>
              <a:t> </a:t>
            </a:r>
            <a:r>
              <a:rPr sz="2000" b="1" dirty="0">
                <a:solidFill>
                  <a:srgbClr val="807E7E"/>
                </a:solidFill>
                <a:latin typeface="Arial"/>
                <a:cs typeface="Arial"/>
              </a:rPr>
              <a:t>Trauma</a:t>
            </a:r>
            <a:r>
              <a:rPr sz="2000" b="1" spc="-60" dirty="0">
                <a:solidFill>
                  <a:srgbClr val="807E7E"/>
                </a:solidFill>
                <a:latin typeface="Arial"/>
                <a:cs typeface="Arial"/>
              </a:rPr>
              <a:t> </a:t>
            </a:r>
            <a:r>
              <a:rPr sz="2000" b="1" spc="-10" dirty="0">
                <a:solidFill>
                  <a:srgbClr val="807E7E"/>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2620517" y="2455164"/>
            <a:ext cx="663689" cy="672083"/>
          </a:xfrm>
          <a:prstGeom prst="rect">
            <a:avLst/>
          </a:prstGeom>
        </p:spPr>
      </p:pic>
      <p:sp>
        <p:nvSpPr>
          <p:cNvPr id="5" name="object 5"/>
          <p:cNvSpPr txBox="1"/>
          <p:nvPr/>
        </p:nvSpPr>
        <p:spPr>
          <a:xfrm>
            <a:off x="3528344" y="2477950"/>
            <a:ext cx="6160770" cy="1185545"/>
          </a:xfrm>
          <a:prstGeom prst="rect">
            <a:avLst/>
          </a:prstGeom>
        </p:spPr>
        <p:txBody>
          <a:bodyPr vert="horz" wrap="square" lIns="0" tIns="12065" rIns="0" bIns="0" rtlCol="0">
            <a:spAutoFit/>
          </a:bodyPr>
          <a:lstStyle/>
          <a:p>
            <a:pPr marL="12700" marR="5080">
              <a:lnSpc>
                <a:spcPct val="100099"/>
              </a:lnSpc>
              <a:spcBef>
                <a:spcPts val="95"/>
              </a:spcBef>
            </a:pPr>
            <a:r>
              <a:rPr sz="2800" b="1" spc="-20" dirty="0">
                <a:solidFill>
                  <a:srgbClr val="FFFFFF"/>
                </a:solidFill>
                <a:latin typeface="Arial"/>
                <a:cs typeface="Arial"/>
              </a:rPr>
              <a:t>INSTRUCTOR-</a:t>
            </a:r>
            <a:r>
              <a:rPr sz="2800" b="1" dirty="0">
                <a:solidFill>
                  <a:srgbClr val="FFFFFF"/>
                </a:solidFill>
                <a:latin typeface="Arial"/>
                <a:cs typeface="Arial"/>
              </a:rPr>
              <a:t>LED</a:t>
            </a:r>
            <a:r>
              <a:rPr sz="2800" b="1" spc="15" dirty="0">
                <a:solidFill>
                  <a:srgbClr val="FFFFFF"/>
                </a:solidFill>
                <a:latin typeface="Arial"/>
                <a:cs typeface="Arial"/>
              </a:rPr>
              <a:t> </a:t>
            </a:r>
            <a:r>
              <a:rPr sz="2800" b="1" spc="-10" dirty="0">
                <a:solidFill>
                  <a:srgbClr val="FFFFFF"/>
                </a:solidFill>
                <a:latin typeface="Arial"/>
                <a:cs typeface="Arial"/>
              </a:rPr>
              <a:t>Demonstration </a:t>
            </a:r>
            <a:r>
              <a:rPr sz="2400" i="1" spc="-20" dirty="0">
                <a:solidFill>
                  <a:srgbClr val="FFFFFF"/>
                </a:solidFill>
                <a:latin typeface="Arial"/>
                <a:cs typeface="Arial"/>
              </a:rPr>
              <a:t>(Trainer-</a:t>
            </a:r>
            <a:r>
              <a:rPr sz="2400" i="1" dirty="0">
                <a:solidFill>
                  <a:srgbClr val="FFFFFF"/>
                </a:solidFill>
                <a:latin typeface="Arial"/>
                <a:cs typeface="Arial"/>
              </a:rPr>
              <a:t>led</a:t>
            </a:r>
            <a:r>
              <a:rPr sz="2400" i="1" spc="-40" dirty="0">
                <a:solidFill>
                  <a:srgbClr val="FFFFFF"/>
                </a:solidFill>
                <a:latin typeface="Arial"/>
                <a:cs typeface="Arial"/>
              </a:rPr>
              <a:t> </a:t>
            </a:r>
            <a:r>
              <a:rPr sz="2400" i="1" dirty="0">
                <a:solidFill>
                  <a:srgbClr val="FFFFFF"/>
                </a:solidFill>
                <a:latin typeface="Arial"/>
                <a:cs typeface="Arial"/>
              </a:rPr>
              <a:t>demonstration</a:t>
            </a:r>
            <a:r>
              <a:rPr sz="2400" i="1" spc="-35" dirty="0">
                <a:solidFill>
                  <a:srgbClr val="FFFFFF"/>
                </a:solidFill>
                <a:latin typeface="Arial"/>
                <a:cs typeface="Arial"/>
              </a:rPr>
              <a:t> </a:t>
            </a:r>
            <a:r>
              <a:rPr sz="2400" i="1" dirty="0">
                <a:solidFill>
                  <a:srgbClr val="FFFFFF"/>
                </a:solidFill>
                <a:latin typeface="Arial"/>
                <a:cs typeface="Arial"/>
              </a:rPr>
              <a:t>and/or</a:t>
            </a:r>
            <a:r>
              <a:rPr sz="2400" i="1" spc="-40" dirty="0">
                <a:solidFill>
                  <a:srgbClr val="FFFFFF"/>
                </a:solidFill>
                <a:latin typeface="Arial"/>
                <a:cs typeface="Arial"/>
              </a:rPr>
              <a:t> </a:t>
            </a:r>
            <a:r>
              <a:rPr sz="2400" i="1" spc="-20" dirty="0">
                <a:solidFill>
                  <a:srgbClr val="FFFFFF"/>
                </a:solidFill>
                <a:latin typeface="Arial"/>
                <a:cs typeface="Arial"/>
              </a:rPr>
              <a:t>student-</a:t>
            </a:r>
            <a:r>
              <a:rPr sz="2400" i="1" spc="-25" dirty="0">
                <a:solidFill>
                  <a:srgbClr val="FFFFFF"/>
                </a:solidFill>
                <a:latin typeface="Arial"/>
                <a:cs typeface="Arial"/>
              </a:rPr>
              <a:t>led </a:t>
            </a:r>
            <a:r>
              <a:rPr sz="2400" i="1" dirty="0">
                <a:solidFill>
                  <a:srgbClr val="FFFFFF"/>
                </a:solidFill>
                <a:latin typeface="Arial"/>
                <a:cs typeface="Arial"/>
              </a:rPr>
              <a:t>review</a:t>
            </a:r>
            <a:r>
              <a:rPr sz="2400" i="1" spc="-45" dirty="0">
                <a:solidFill>
                  <a:srgbClr val="FFFFFF"/>
                </a:solidFill>
                <a:latin typeface="Arial"/>
                <a:cs typeface="Arial"/>
              </a:rPr>
              <a:t> </a:t>
            </a:r>
            <a:r>
              <a:rPr sz="2400" i="1" dirty="0">
                <a:solidFill>
                  <a:srgbClr val="FFFFFF"/>
                </a:solidFill>
                <a:latin typeface="Arial"/>
                <a:cs typeface="Arial"/>
              </a:rPr>
              <a:t>of</a:t>
            </a:r>
            <a:r>
              <a:rPr sz="2400" i="1" spc="-60" dirty="0">
                <a:solidFill>
                  <a:srgbClr val="FFFFFF"/>
                </a:solidFill>
                <a:latin typeface="Arial"/>
                <a:cs typeface="Arial"/>
              </a:rPr>
              <a:t> </a:t>
            </a:r>
            <a:r>
              <a:rPr sz="2400" i="1" dirty="0">
                <a:solidFill>
                  <a:srgbClr val="FFFFFF"/>
                </a:solidFill>
                <a:latin typeface="Arial"/>
                <a:cs typeface="Arial"/>
              </a:rPr>
              <a:t>the</a:t>
            </a:r>
            <a:r>
              <a:rPr sz="2400" i="1" spc="-60" dirty="0">
                <a:solidFill>
                  <a:srgbClr val="FFFFFF"/>
                </a:solidFill>
                <a:latin typeface="Arial"/>
                <a:cs typeface="Arial"/>
              </a:rPr>
              <a:t> </a:t>
            </a:r>
            <a:r>
              <a:rPr sz="2400" i="1" dirty="0">
                <a:solidFill>
                  <a:srgbClr val="FFFFFF"/>
                </a:solidFill>
                <a:latin typeface="Arial"/>
                <a:cs typeface="Arial"/>
              </a:rPr>
              <a:t>TTA</a:t>
            </a:r>
            <a:r>
              <a:rPr sz="2400" i="1" spc="-65" dirty="0">
                <a:solidFill>
                  <a:srgbClr val="FFFFFF"/>
                </a:solidFill>
                <a:latin typeface="Arial"/>
                <a:cs typeface="Arial"/>
              </a:rPr>
              <a:t> </a:t>
            </a:r>
            <a:r>
              <a:rPr sz="2400" i="1" dirty="0">
                <a:solidFill>
                  <a:srgbClr val="FFFFFF"/>
                </a:solidFill>
                <a:latin typeface="Arial"/>
                <a:cs typeface="Arial"/>
              </a:rPr>
              <a:t>sequence/key</a:t>
            </a:r>
            <a:r>
              <a:rPr sz="2400" i="1" spc="-40" dirty="0">
                <a:solidFill>
                  <a:srgbClr val="FFFFFF"/>
                </a:solidFill>
                <a:latin typeface="Arial"/>
                <a:cs typeface="Arial"/>
              </a:rPr>
              <a:t> </a:t>
            </a:r>
            <a:r>
              <a:rPr sz="2400" i="1" spc="-10" dirty="0">
                <a:solidFill>
                  <a:srgbClr val="FFFFFF"/>
                </a:solidFill>
                <a:latin typeface="Arial"/>
                <a:cs typeface="Arial"/>
              </a:rPr>
              <a:t>steps)</a:t>
            </a:r>
            <a:endParaRPr sz="24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22</a:t>
            </a:fld>
            <a:endParaRPr spc="-25" dirty="0"/>
          </a:p>
        </p:txBody>
      </p:sp>
      <p:sp>
        <p:nvSpPr>
          <p:cNvPr id="6" name="object 6"/>
          <p:cNvSpPr txBox="1">
            <a:spLocks noGrp="1"/>
          </p:cNvSpPr>
          <p:nvPr>
            <p:ph type="ctrTitle"/>
          </p:nvPr>
        </p:nvSpPr>
        <p:spPr>
          <a:prstGeom prst="rect">
            <a:avLst/>
          </a:prstGeom>
        </p:spPr>
        <p:txBody>
          <a:bodyPr vert="horz" wrap="square" lIns="0" tIns="101322" rIns="0" bIns="0" rtlCol="0">
            <a:spAutoFit/>
          </a:bodyPr>
          <a:lstStyle/>
          <a:p>
            <a:pPr marL="132080">
              <a:lnSpc>
                <a:spcPct val="100000"/>
              </a:lnSpc>
              <a:spcBef>
                <a:spcPts val="100"/>
              </a:spcBef>
            </a:pPr>
            <a:r>
              <a:rPr dirty="0"/>
              <a:t>TACTICAL</a:t>
            </a:r>
            <a:r>
              <a:rPr spc="-180" dirty="0"/>
              <a:t> </a:t>
            </a:r>
            <a:r>
              <a:rPr dirty="0"/>
              <a:t>TRAUMA</a:t>
            </a:r>
            <a:r>
              <a:rPr spc="-180" dirty="0"/>
              <a:t> </a:t>
            </a:r>
            <a:r>
              <a:rPr spc="-10" dirty="0"/>
              <a:t>ASSESSMENT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807E7E"/>
                </a:solidFill>
                <a:latin typeface="Arial"/>
                <a:cs typeface="Arial"/>
              </a:rPr>
              <a:t>Module</a:t>
            </a:r>
            <a:r>
              <a:rPr sz="2000" b="1" spc="-65" dirty="0">
                <a:solidFill>
                  <a:srgbClr val="807E7E"/>
                </a:solidFill>
                <a:latin typeface="Arial"/>
                <a:cs typeface="Arial"/>
              </a:rPr>
              <a:t> </a:t>
            </a:r>
            <a:r>
              <a:rPr sz="2000" b="1" dirty="0">
                <a:solidFill>
                  <a:srgbClr val="807E7E"/>
                </a:solidFill>
                <a:latin typeface="Arial"/>
                <a:cs typeface="Arial"/>
              </a:rPr>
              <a:t>5:</a:t>
            </a:r>
            <a:r>
              <a:rPr sz="2000" b="1" spc="-70" dirty="0">
                <a:solidFill>
                  <a:srgbClr val="807E7E"/>
                </a:solidFill>
                <a:latin typeface="Arial"/>
                <a:cs typeface="Arial"/>
              </a:rPr>
              <a:t> </a:t>
            </a:r>
            <a:r>
              <a:rPr sz="2000" b="1" dirty="0">
                <a:solidFill>
                  <a:srgbClr val="807E7E"/>
                </a:solidFill>
                <a:latin typeface="Arial"/>
                <a:cs typeface="Arial"/>
              </a:rPr>
              <a:t>Tactical</a:t>
            </a:r>
            <a:r>
              <a:rPr sz="2000" b="1" spc="-80" dirty="0">
                <a:solidFill>
                  <a:srgbClr val="807E7E"/>
                </a:solidFill>
                <a:latin typeface="Arial"/>
                <a:cs typeface="Arial"/>
              </a:rPr>
              <a:t> </a:t>
            </a:r>
            <a:r>
              <a:rPr sz="2000" b="1" dirty="0">
                <a:solidFill>
                  <a:srgbClr val="807E7E"/>
                </a:solidFill>
                <a:latin typeface="Arial"/>
                <a:cs typeface="Arial"/>
              </a:rPr>
              <a:t>Trauma</a:t>
            </a:r>
            <a:r>
              <a:rPr sz="2000" b="1" spc="-60" dirty="0">
                <a:solidFill>
                  <a:srgbClr val="807E7E"/>
                </a:solidFill>
                <a:latin typeface="Arial"/>
                <a:cs typeface="Arial"/>
              </a:rPr>
              <a:t> </a:t>
            </a:r>
            <a:r>
              <a:rPr sz="2000" b="1" spc="-10" dirty="0">
                <a:solidFill>
                  <a:srgbClr val="807E7E"/>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2620517" y="2455164"/>
            <a:ext cx="663689" cy="672083"/>
          </a:xfrm>
          <a:prstGeom prst="rect">
            <a:avLst/>
          </a:prstGeom>
        </p:spPr>
      </p:pic>
      <p:sp>
        <p:nvSpPr>
          <p:cNvPr id="5" name="object 5"/>
          <p:cNvSpPr txBox="1"/>
          <p:nvPr/>
        </p:nvSpPr>
        <p:spPr>
          <a:xfrm>
            <a:off x="3539495" y="2552559"/>
            <a:ext cx="5996940" cy="45275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FFFFFF"/>
                </a:solidFill>
                <a:latin typeface="Arial"/>
                <a:cs typeface="Arial"/>
              </a:rPr>
              <a:t>TACTICAL</a:t>
            </a:r>
            <a:r>
              <a:rPr sz="2800" b="1" spc="-150" dirty="0">
                <a:solidFill>
                  <a:srgbClr val="FFFFFF"/>
                </a:solidFill>
                <a:latin typeface="Arial"/>
                <a:cs typeface="Arial"/>
              </a:rPr>
              <a:t> </a:t>
            </a:r>
            <a:r>
              <a:rPr sz="2800" b="1" dirty="0">
                <a:solidFill>
                  <a:srgbClr val="FFFFFF"/>
                </a:solidFill>
                <a:latin typeface="Arial"/>
                <a:cs typeface="Arial"/>
              </a:rPr>
              <a:t>TRAUMA</a:t>
            </a:r>
            <a:r>
              <a:rPr sz="2800" b="1" spc="-135" dirty="0">
                <a:solidFill>
                  <a:srgbClr val="FFFFFF"/>
                </a:solidFill>
                <a:latin typeface="Arial"/>
                <a:cs typeface="Arial"/>
              </a:rPr>
              <a:t> </a:t>
            </a:r>
            <a:r>
              <a:rPr sz="2800" b="1" spc="-10" dirty="0">
                <a:solidFill>
                  <a:srgbClr val="FFFFFF"/>
                </a:solidFill>
                <a:latin typeface="Arial"/>
                <a:cs typeface="Arial"/>
              </a:rPr>
              <a:t>ASSESSMENT</a:t>
            </a:r>
            <a:endParaRPr sz="2800">
              <a:latin typeface="Arial"/>
              <a:cs typeface="Aria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23</a:t>
            </a:fld>
            <a:endParaRPr spc="-25" dirty="0"/>
          </a:p>
        </p:txBody>
      </p:sp>
      <p:sp>
        <p:nvSpPr>
          <p:cNvPr id="6" name="object 6"/>
          <p:cNvSpPr txBox="1">
            <a:spLocks noGrp="1"/>
          </p:cNvSpPr>
          <p:nvPr>
            <p:ph type="ctrTitle"/>
          </p:nvPr>
        </p:nvSpPr>
        <p:spPr>
          <a:prstGeom prst="rect">
            <a:avLst/>
          </a:prstGeom>
        </p:spPr>
        <p:txBody>
          <a:bodyPr vert="horz" wrap="square" lIns="0" tIns="101322" rIns="0" bIns="0" rtlCol="0">
            <a:spAutoFit/>
          </a:bodyPr>
          <a:lstStyle/>
          <a:p>
            <a:pPr marL="2000885">
              <a:lnSpc>
                <a:spcPct val="100000"/>
              </a:lnSpc>
              <a:spcBef>
                <a:spcPts val="100"/>
              </a:spcBef>
            </a:pPr>
            <a:r>
              <a:rPr dirty="0"/>
              <a:t>SKILL</a:t>
            </a:r>
            <a:r>
              <a:rPr spc="-80" dirty="0"/>
              <a:t> </a:t>
            </a:r>
            <a:r>
              <a:rPr spc="-10" dirty="0"/>
              <a:t>STATION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0000"/>
                </a:solidFill>
              </a:rPr>
              <a:t>SUMMARY</a:t>
            </a:r>
          </a:p>
        </p:txBody>
      </p:sp>
      <p:sp>
        <p:nvSpPr>
          <p:cNvPr id="5" name="object 5"/>
          <p:cNvSpPr/>
          <p:nvPr/>
        </p:nvSpPr>
        <p:spPr>
          <a:xfrm>
            <a:off x="861060" y="2161032"/>
            <a:ext cx="114300" cy="320040"/>
          </a:xfrm>
          <a:custGeom>
            <a:avLst/>
            <a:gdLst/>
            <a:ahLst/>
            <a:cxnLst/>
            <a:rect l="l" t="t" r="r" b="b"/>
            <a:pathLst>
              <a:path w="114300" h="320039">
                <a:moveTo>
                  <a:pt x="0" y="320039"/>
                </a:moveTo>
                <a:lnTo>
                  <a:pt x="114300" y="320039"/>
                </a:lnTo>
                <a:lnTo>
                  <a:pt x="114300" y="0"/>
                </a:lnTo>
                <a:lnTo>
                  <a:pt x="0" y="0"/>
                </a:lnTo>
                <a:lnTo>
                  <a:pt x="0" y="320039"/>
                </a:lnTo>
                <a:close/>
              </a:path>
            </a:pathLst>
          </a:custGeom>
          <a:solidFill>
            <a:srgbClr val="BB8542"/>
          </a:solidFill>
        </p:spPr>
        <p:txBody>
          <a:bodyPr wrap="square" lIns="0" tIns="0" rIns="0" bIns="0" rtlCol="0"/>
          <a:lstStyle/>
          <a:p>
            <a:endParaRPr/>
          </a:p>
        </p:txBody>
      </p:sp>
      <p:sp>
        <p:nvSpPr>
          <p:cNvPr id="6" name="object 6"/>
          <p:cNvSpPr txBox="1"/>
          <p:nvPr/>
        </p:nvSpPr>
        <p:spPr>
          <a:xfrm>
            <a:off x="6759541" y="1463357"/>
            <a:ext cx="4198620" cy="1311910"/>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70" dirty="0">
                <a:latin typeface="Arial"/>
                <a:cs typeface="Arial"/>
              </a:rPr>
              <a:t> </a:t>
            </a:r>
            <a:r>
              <a:rPr sz="2800" b="1" dirty="0">
                <a:latin typeface="Arial"/>
                <a:cs typeface="Arial"/>
              </a:rPr>
              <a:t>and</a:t>
            </a:r>
            <a:r>
              <a:rPr sz="2800" b="1" spc="-150" dirty="0">
                <a:latin typeface="Arial"/>
                <a:cs typeface="Arial"/>
              </a:rPr>
              <a:t> </a:t>
            </a:r>
            <a:r>
              <a:rPr sz="2800" b="1" spc="-10" dirty="0">
                <a:latin typeface="Arial"/>
                <a:cs typeface="Arial"/>
              </a:rPr>
              <a:t>Abilities</a:t>
            </a:r>
            <a:endParaRPr sz="2800">
              <a:latin typeface="Arial"/>
              <a:cs typeface="Arial"/>
            </a:endParaRPr>
          </a:p>
          <a:p>
            <a:pPr marL="287655" marR="5080">
              <a:lnSpc>
                <a:spcPct val="100000"/>
              </a:lnSpc>
              <a:spcBef>
                <a:spcPts val="820"/>
              </a:spcBef>
            </a:pPr>
            <a:r>
              <a:rPr sz="2000" dirty="0">
                <a:latin typeface="Arial MT"/>
                <a:cs typeface="Arial MT"/>
              </a:rPr>
              <a:t>Perform</a:t>
            </a:r>
            <a:r>
              <a:rPr sz="2000" spc="-114" dirty="0">
                <a:latin typeface="Arial MT"/>
                <a:cs typeface="Arial MT"/>
              </a:rPr>
              <a:t> </a:t>
            </a:r>
            <a:r>
              <a:rPr sz="2000" spc="-75" dirty="0">
                <a:latin typeface="Arial MT"/>
                <a:cs typeface="Arial MT"/>
              </a:rPr>
              <a:t>TTA</a:t>
            </a:r>
            <a:r>
              <a:rPr sz="2000" spc="-95" dirty="0">
                <a:latin typeface="Arial MT"/>
                <a:cs typeface="Arial MT"/>
              </a:rPr>
              <a:t> </a:t>
            </a:r>
            <a:r>
              <a:rPr sz="2000" dirty="0">
                <a:latin typeface="Arial MT"/>
                <a:cs typeface="Arial MT"/>
              </a:rPr>
              <a:t>following</a:t>
            </a:r>
            <a:r>
              <a:rPr sz="2000" spc="-20" dirty="0">
                <a:latin typeface="Arial MT"/>
                <a:cs typeface="Arial MT"/>
              </a:rPr>
              <a:t> </a:t>
            </a:r>
            <a:r>
              <a:rPr sz="2000" dirty="0">
                <a:latin typeface="Arial MT"/>
                <a:cs typeface="Arial MT"/>
              </a:rPr>
              <a:t>the</a:t>
            </a:r>
            <a:r>
              <a:rPr sz="2000" spc="-40" dirty="0">
                <a:latin typeface="Arial MT"/>
                <a:cs typeface="Arial MT"/>
              </a:rPr>
              <a:t> </a:t>
            </a:r>
            <a:r>
              <a:rPr sz="2000" spc="-10" dirty="0">
                <a:latin typeface="Arial MT"/>
                <a:cs typeface="Arial MT"/>
              </a:rPr>
              <a:t>MARCH </a:t>
            </a:r>
            <a:r>
              <a:rPr sz="2000" spc="-55" dirty="0">
                <a:latin typeface="Arial MT"/>
                <a:cs typeface="Arial MT"/>
              </a:rPr>
              <a:t>PAWS</a:t>
            </a:r>
            <a:r>
              <a:rPr sz="2000" spc="-65" dirty="0">
                <a:latin typeface="Arial MT"/>
                <a:cs typeface="Arial MT"/>
              </a:rPr>
              <a:t> </a:t>
            </a:r>
            <a:r>
              <a:rPr sz="2000" spc="-10" dirty="0">
                <a:latin typeface="Arial MT"/>
                <a:cs typeface="Arial MT"/>
              </a:rPr>
              <a:t>sequence</a:t>
            </a:r>
            <a:endParaRPr sz="2000">
              <a:latin typeface="Arial MT"/>
              <a:cs typeface="Arial MT"/>
            </a:endParaRPr>
          </a:p>
        </p:txBody>
      </p:sp>
      <p:sp>
        <p:nvSpPr>
          <p:cNvPr id="7" name="object 7"/>
          <p:cNvSpPr txBox="1"/>
          <p:nvPr/>
        </p:nvSpPr>
        <p:spPr>
          <a:xfrm>
            <a:off x="761064" y="1433838"/>
            <a:ext cx="5546090" cy="3547745"/>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Knowledge</a:t>
            </a:r>
            <a:r>
              <a:rPr sz="2800" b="1" spc="-114" dirty="0">
                <a:latin typeface="Arial"/>
                <a:cs typeface="Arial"/>
              </a:rPr>
              <a:t> </a:t>
            </a:r>
            <a:r>
              <a:rPr sz="2800" b="1" spc="-10" dirty="0">
                <a:latin typeface="Arial"/>
                <a:cs typeface="Arial"/>
              </a:rPr>
              <a:t>Topics</a:t>
            </a:r>
            <a:endParaRPr sz="2800">
              <a:latin typeface="Arial"/>
              <a:cs typeface="Arial"/>
            </a:endParaRPr>
          </a:p>
          <a:p>
            <a:pPr marL="287655">
              <a:lnSpc>
                <a:spcPct val="100000"/>
              </a:lnSpc>
              <a:spcBef>
                <a:spcPts val="820"/>
              </a:spcBef>
            </a:pPr>
            <a:r>
              <a:rPr sz="2000" dirty="0">
                <a:latin typeface="Arial MT"/>
                <a:cs typeface="Arial MT"/>
              </a:rPr>
              <a:t>Define</a:t>
            </a:r>
            <a:r>
              <a:rPr sz="2000" spc="-85" dirty="0">
                <a:latin typeface="Arial MT"/>
                <a:cs typeface="Arial MT"/>
              </a:rPr>
              <a:t> </a:t>
            </a:r>
            <a:r>
              <a:rPr sz="2000" spc="-35" dirty="0">
                <a:latin typeface="Arial MT"/>
                <a:cs typeface="Arial MT"/>
              </a:rPr>
              <a:t>Tactical</a:t>
            </a:r>
            <a:r>
              <a:rPr sz="2000" spc="-55" dirty="0">
                <a:latin typeface="Arial MT"/>
                <a:cs typeface="Arial MT"/>
              </a:rPr>
              <a:t> </a:t>
            </a:r>
            <a:r>
              <a:rPr sz="2000" spc="-30" dirty="0">
                <a:latin typeface="Arial MT"/>
                <a:cs typeface="Arial MT"/>
              </a:rPr>
              <a:t>Trauma</a:t>
            </a:r>
            <a:r>
              <a:rPr sz="2000" spc="-110" dirty="0">
                <a:latin typeface="Arial MT"/>
                <a:cs typeface="Arial MT"/>
              </a:rPr>
              <a:t> </a:t>
            </a:r>
            <a:r>
              <a:rPr sz="2000" spc="-10" dirty="0">
                <a:latin typeface="Arial MT"/>
                <a:cs typeface="Arial MT"/>
              </a:rPr>
              <a:t>Assessment</a:t>
            </a:r>
            <a:endParaRPr sz="2000">
              <a:latin typeface="Arial MT"/>
              <a:cs typeface="Arial MT"/>
            </a:endParaRPr>
          </a:p>
          <a:p>
            <a:pPr marL="287655" marR="89535">
              <a:lnSpc>
                <a:spcPct val="100000"/>
              </a:lnSpc>
              <a:spcBef>
                <a:spcPts val="805"/>
              </a:spcBef>
            </a:pPr>
            <a:r>
              <a:rPr sz="2000" dirty="0">
                <a:latin typeface="Arial MT"/>
                <a:cs typeface="Arial MT"/>
              </a:rPr>
              <a:t>Determine</a:t>
            </a:r>
            <a:r>
              <a:rPr sz="2000" spc="-55" dirty="0">
                <a:latin typeface="Arial MT"/>
                <a:cs typeface="Arial MT"/>
              </a:rPr>
              <a:t> </a:t>
            </a:r>
            <a:r>
              <a:rPr sz="2000" dirty="0">
                <a:latin typeface="Arial MT"/>
                <a:cs typeface="Arial MT"/>
              </a:rPr>
              <a:t>common</a:t>
            </a:r>
            <a:r>
              <a:rPr sz="2000" spc="-55" dirty="0">
                <a:latin typeface="Arial MT"/>
                <a:cs typeface="Arial MT"/>
              </a:rPr>
              <a:t> </a:t>
            </a:r>
            <a:r>
              <a:rPr sz="2000" dirty="0">
                <a:latin typeface="Arial MT"/>
                <a:cs typeface="Arial MT"/>
              </a:rPr>
              <a:t>causes</a:t>
            </a:r>
            <a:r>
              <a:rPr sz="2000" spc="-55" dirty="0">
                <a:latin typeface="Arial MT"/>
                <a:cs typeface="Arial MT"/>
              </a:rPr>
              <a:t> </a:t>
            </a:r>
            <a:r>
              <a:rPr sz="2000" dirty="0">
                <a:latin typeface="Arial MT"/>
                <a:cs typeface="Arial MT"/>
              </a:rPr>
              <a:t>of</a:t>
            </a:r>
            <a:r>
              <a:rPr sz="2000" spc="-65" dirty="0">
                <a:latin typeface="Arial MT"/>
                <a:cs typeface="Arial MT"/>
              </a:rPr>
              <a:t> </a:t>
            </a:r>
            <a:r>
              <a:rPr sz="2000" dirty="0">
                <a:latin typeface="Arial MT"/>
                <a:cs typeface="Arial MT"/>
              </a:rPr>
              <a:t>and</a:t>
            </a:r>
            <a:r>
              <a:rPr sz="2000" spc="-55" dirty="0">
                <a:latin typeface="Arial MT"/>
                <a:cs typeface="Arial MT"/>
              </a:rPr>
              <a:t> </a:t>
            </a:r>
            <a:r>
              <a:rPr sz="2000" spc="-10" dirty="0">
                <a:latin typeface="Arial MT"/>
                <a:cs typeface="Arial MT"/>
              </a:rPr>
              <a:t>techniques </a:t>
            </a:r>
            <a:r>
              <a:rPr sz="2000" dirty="0">
                <a:latin typeface="Arial MT"/>
                <a:cs typeface="Arial MT"/>
              </a:rPr>
              <a:t>to</a:t>
            </a:r>
            <a:r>
              <a:rPr sz="2000" spc="-60" dirty="0">
                <a:latin typeface="Arial MT"/>
                <a:cs typeface="Arial MT"/>
              </a:rPr>
              <a:t> </a:t>
            </a:r>
            <a:r>
              <a:rPr sz="2000" dirty="0">
                <a:latin typeface="Arial MT"/>
                <a:cs typeface="Arial MT"/>
              </a:rPr>
              <a:t>assess</a:t>
            </a:r>
            <a:r>
              <a:rPr sz="2000" spc="-55" dirty="0">
                <a:latin typeface="Arial MT"/>
                <a:cs typeface="Arial MT"/>
              </a:rPr>
              <a:t> </a:t>
            </a:r>
            <a:r>
              <a:rPr sz="2000" dirty="0">
                <a:latin typeface="Arial MT"/>
                <a:cs typeface="Arial MT"/>
              </a:rPr>
              <a:t>altered</a:t>
            </a:r>
            <a:r>
              <a:rPr sz="2000" spc="-50" dirty="0">
                <a:latin typeface="Arial MT"/>
                <a:cs typeface="Arial MT"/>
              </a:rPr>
              <a:t> </a:t>
            </a:r>
            <a:r>
              <a:rPr sz="2000" dirty="0">
                <a:latin typeface="Arial MT"/>
                <a:cs typeface="Arial MT"/>
              </a:rPr>
              <a:t>mental</a:t>
            </a:r>
            <a:r>
              <a:rPr sz="2000" spc="-45" dirty="0">
                <a:latin typeface="Arial MT"/>
                <a:cs typeface="Arial MT"/>
              </a:rPr>
              <a:t> </a:t>
            </a:r>
            <a:r>
              <a:rPr sz="2000" spc="-10" dirty="0">
                <a:latin typeface="Arial MT"/>
                <a:cs typeface="Arial MT"/>
              </a:rPr>
              <a:t>status</a:t>
            </a:r>
            <a:endParaRPr sz="2000">
              <a:latin typeface="Arial MT"/>
              <a:cs typeface="Arial MT"/>
            </a:endParaRPr>
          </a:p>
          <a:p>
            <a:pPr marL="287655" marR="5080">
              <a:lnSpc>
                <a:spcPct val="100000"/>
              </a:lnSpc>
              <a:spcBef>
                <a:spcPts val="795"/>
              </a:spcBef>
            </a:pPr>
            <a:r>
              <a:rPr sz="2000" dirty="0">
                <a:latin typeface="Arial MT"/>
                <a:cs typeface="Arial MT"/>
              </a:rPr>
              <a:t>Disarm</a:t>
            </a:r>
            <a:r>
              <a:rPr sz="2000" spc="-60" dirty="0">
                <a:latin typeface="Arial MT"/>
                <a:cs typeface="Arial MT"/>
              </a:rPr>
              <a:t> </a:t>
            </a:r>
            <a:r>
              <a:rPr sz="2000" dirty="0">
                <a:latin typeface="Arial MT"/>
                <a:cs typeface="Arial MT"/>
              </a:rPr>
              <a:t>and</a:t>
            </a:r>
            <a:r>
              <a:rPr sz="2000" spc="-60" dirty="0">
                <a:latin typeface="Arial MT"/>
                <a:cs typeface="Arial MT"/>
              </a:rPr>
              <a:t> </a:t>
            </a:r>
            <a:r>
              <a:rPr sz="2000" dirty="0">
                <a:latin typeface="Arial MT"/>
                <a:cs typeface="Arial MT"/>
              </a:rPr>
              <a:t>remove</a:t>
            </a:r>
            <a:r>
              <a:rPr sz="2000" spc="-70" dirty="0">
                <a:latin typeface="Arial MT"/>
                <a:cs typeface="Arial MT"/>
              </a:rPr>
              <a:t> </a:t>
            </a:r>
            <a:r>
              <a:rPr sz="2000" dirty="0">
                <a:latin typeface="Arial MT"/>
                <a:cs typeface="Arial MT"/>
              </a:rPr>
              <a:t>communication</a:t>
            </a:r>
            <a:r>
              <a:rPr sz="2000" spc="-60" dirty="0">
                <a:latin typeface="Arial MT"/>
                <a:cs typeface="Arial MT"/>
              </a:rPr>
              <a:t> </a:t>
            </a:r>
            <a:r>
              <a:rPr sz="2000" spc="-10" dirty="0">
                <a:latin typeface="Arial MT"/>
                <a:cs typeface="Arial MT"/>
              </a:rPr>
              <a:t>equipment </a:t>
            </a:r>
            <a:r>
              <a:rPr sz="2000" dirty="0">
                <a:latin typeface="Arial MT"/>
                <a:cs typeface="Arial MT"/>
              </a:rPr>
              <a:t>when</a:t>
            </a:r>
            <a:r>
              <a:rPr sz="2000" spc="-40" dirty="0">
                <a:latin typeface="Arial MT"/>
                <a:cs typeface="Arial MT"/>
              </a:rPr>
              <a:t> </a:t>
            </a:r>
            <a:r>
              <a:rPr sz="2000" dirty="0">
                <a:latin typeface="Arial MT"/>
                <a:cs typeface="Arial MT"/>
              </a:rPr>
              <a:t>mental</a:t>
            </a:r>
            <a:r>
              <a:rPr sz="2000" spc="-50" dirty="0">
                <a:latin typeface="Arial MT"/>
                <a:cs typeface="Arial MT"/>
              </a:rPr>
              <a:t> </a:t>
            </a:r>
            <a:r>
              <a:rPr sz="2000" dirty="0">
                <a:latin typeface="Arial MT"/>
                <a:cs typeface="Arial MT"/>
              </a:rPr>
              <a:t>status</a:t>
            </a:r>
            <a:r>
              <a:rPr sz="2000" spc="-60" dirty="0">
                <a:latin typeface="Arial MT"/>
                <a:cs typeface="Arial MT"/>
              </a:rPr>
              <a:t> </a:t>
            </a:r>
            <a:r>
              <a:rPr sz="2000" dirty="0">
                <a:latin typeface="Arial MT"/>
                <a:cs typeface="Arial MT"/>
              </a:rPr>
              <a:t>is</a:t>
            </a:r>
            <a:r>
              <a:rPr sz="2000" spc="-45" dirty="0">
                <a:latin typeface="Arial MT"/>
                <a:cs typeface="Arial MT"/>
              </a:rPr>
              <a:t> </a:t>
            </a:r>
            <a:r>
              <a:rPr sz="2000" spc="-10" dirty="0">
                <a:latin typeface="Arial MT"/>
                <a:cs typeface="Arial MT"/>
              </a:rPr>
              <a:t>altered</a:t>
            </a:r>
            <a:endParaRPr sz="2000">
              <a:latin typeface="Arial MT"/>
              <a:cs typeface="Arial MT"/>
            </a:endParaRPr>
          </a:p>
          <a:p>
            <a:pPr marL="287655" marR="33020">
              <a:lnSpc>
                <a:spcPct val="100000"/>
              </a:lnSpc>
              <a:spcBef>
                <a:spcPts val="800"/>
              </a:spcBef>
            </a:pPr>
            <a:r>
              <a:rPr sz="2000" dirty="0">
                <a:latin typeface="Arial MT"/>
                <a:cs typeface="Arial MT"/>
              </a:rPr>
              <a:t>Communicate</a:t>
            </a:r>
            <a:r>
              <a:rPr sz="2000" spc="-65" dirty="0">
                <a:latin typeface="Arial MT"/>
                <a:cs typeface="Arial MT"/>
              </a:rPr>
              <a:t> </a:t>
            </a:r>
            <a:r>
              <a:rPr sz="2000" dirty="0">
                <a:latin typeface="Arial MT"/>
                <a:cs typeface="Arial MT"/>
              </a:rPr>
              <a:t>with</a:t>
            </a:r>
            <a:r>
              <a:rPr sz="2000" spc="-75" dirty="0">
                <a:latin typeface="Arial MT"/>
                <a:cs typeface="Arial MT"/>
              </a:rPr>
              <a:t> </a:t>
            </a:r>
            <a:r>
              <a:rPr sz="2000" dirty="0">
                <a:latin typeface="Arial MT"/>
                <a:cs typeface="Arial MT"/>
              </a:rPr>
              <a:t>the</a:t>
            </a:r>
            <a:r>
              <a:rPr sz="2000" spc="-80" dirty="0">
                <a:latin typeface="Arial MT"/>
                <a:cs typeface="Arial MT"/>
              </a:rPr>
              <a:t> </a:t>
            </a:r>
            <a:r>
              <a:rPr sz="2000" dirty="0">
                <a:latin typeface="Arial MT"/>
                <a:cs typeface="Arial MT"/>
              </a:rPr>
              <a:t>casualty</a:t>
            </a:r>
            <a:r>
              <a:rPr sz="2000" spc="-80" dirty="0">
                <a:latin typeface="Arial MT"/>
                <a:cs typeface="Arial MT"/>
              </a:rPr>
              <a:t> </a:t>
            </a:r>
            <a:r>
              <a:rPr sz="2000" dirty="0">
                <a:latin typeface="Arial MT"/>
                <a:cs typeface="Arial MT"/>
              </a:rPr>
              <a:t>throughout</a:t>
            </a:r>
            <a:r>
              <a:rPr sz="2000" spc="-80" dirty="0">
                <a:latin typeface="Arial MT"/>
                <a:cs typeface="Arial MT"/>
              </a:rPr>
              <a:t> </a:t>
            </a:r>
            <a:r>
              <a:rPr sz="2000" spc="-25" dirty="0">
                <a:latin typeface="Arial MT"/>
                <a:cs typeface="Arial MT"/>
              </a:rPr>
              <a:t>the TTA</a:t>
            </a:r>
            <a:endParaRPr sz="2000">
              <a:latin typeface="Arial MT"/>
              <a:cs typeface="Arial MT"/>
            </a:endParaRPr>
          </a:p>
          <a:p>
            <a:pPr marL="287655">
              <a:lnSpc>
                <a:spcPct val="100000"/>
              </a:lnSpc>
              <a:spcBef>
                <a:spcPts val="805"/>
              </a:spcBef>
            </a:pPr>
            <a:r>
              <a:rPr sz="2000" dirty="0">
                <a:latin typeface="Arial MT"/>
                <a:cs typeface="Arial MT"/>
              </a:rPr>
              <a:t>Consider</a:t>
            </a:r>
            <a:r>
              <a:rPr sz="2000" spc="-80" dirty="0">
                <a:latin typeface="Arial MT"/>
                <a:cs typeface="Arial MT"/>
              </a:rPr>
              <a:t> </a:t>
            </a:r>
            <a:r>
              <a:rPr sz="2000" dirty="0">
                <a:latin typeface="Arial MT"/>
                <a:cs typeface="Arial MT"/>
              </a:rPr>
              <a:t>body</a:t>
            </a:r>
            <a:r>
              <a:rPr sz="2000" spc="-80" dirty="0">
                <a:latin typeface="Arial MT"/>
                <a:cs typeface="Arial MT"/>
              </a:rPr>
              <a:t> </a:t>
            </a:r>
            <a:r>
              <a:rPr sz="2000" dirty="0">
                <a:latin typeface="Arial MT"/>
                <a:cs typeface="Arial MT"/>
              </a:rPr>
              <a:t>substance</a:t>
            </a:r>
            <a:r>
              <a:rPr sz="2000" spc="-100" dirty="0">
                <a:latin typeface="Arial MT"/>
                <a:cs typeface="Arial MT"/>
              </a:rPr>
              <a:t> </a:t>
            </a:r>
            <a:r>
              <a:rPr sz="2000" spc="-10" dirty="0">
                <a:latin typeface="Arial MT"/>
                <a:cs typeface="Arial MT"/>
              </a:rPr>
              <a:t>isolation</a:t>
            </a:r>
            <a:endParaRPr sz="2000">
              <a:latin typeface="Arial MT"/>
              <a:cs typeface="Arial MT"/>
            </a:endParaRPr>
          </a:p>
        </p:txBody>
      </p:sp>
      <p:sp>
        <p:nvSpPr>
          <p:cNvPr id="8" name="object 8"/>
          <p:cNvSpPr/>
          <p:nvPr/>
        </p:nvSpPr>
        <p:spPr>
          <a:xfrm>
            <a:off x="861060" y="4008120"/>
            <a:ext cx="114300" cy="521334"/>
          </a:xfrm>
          <a:custGeom>
            <a:avLst/>
            <a:gdLst/>
            <a:ahLst/>
            <a:cxnLst/>
            <a:rect l="l" t="t" r="r" b="b"/>
            <a:pathLst>
              <a:path w="114300" h="521335">
                <a:moveTo>
                  <a:pt x="0" y="521207"/>
                </a:moveTo>
                <a:lnTo>
                  <a:pt x="114300" y="521207"/>
                </a:lnTo>
                <a:lnTo>
                  <a:pt x="114300" y="0"/>
                </a:lnTo>
                <a:lnTo>
                  <a:pt x="0" y="0"/>
                </a:lnTo>
                <a:lnTo>
                  <a:pt x="0" y="521207"/>
                </a:lnTo>
                <a:close/>
              </a:path>
            </a:pathLst>
          </a:custGeom>
          <a:solidFill>
            <a:srgbClr val="BB8542"/>
          </a:solidFill>
        </p:spPr>
        <p:txBody>
          <a:bodyPr wrap="square" lIns="0" tIns="0" rIns="0" bIns="0" rtlCol="0"/>
          <a:lstStyle/>
          <a:p>
            <a:endParaRPr/>
          </a:p>
        </p:txBody>
      </p:sp>
      <p:sp>
        <p:nvSpPr>
          <p:cNvPr id="9" name="object 9"/>
          <p:cNvSpPr/>
          <p:nvPr/>
        </p:nvSpPr>
        <p:spPr>
          <a:xfrm>
            <a:off x="861060" y="3321558"/>
            <a:ext cx="114300" cy="521334"/>
          </a:xfrm>
          <a:custGeom>
            <a:avLst/>
            <a:gdLst/>
            <a:ahLst/>
            <a:cxnLst/>
            <a:rect l="l" t="t" r="r" b="b"/>
            <a:pathLst>
              <a:path w="114300" h="521335">
                <a:moveTo>
                  <a:pt x="0" y="521207"/>
                </a:moveTo>
                <a:lnTo>
                  <a:pt x="114300" y="521207"/>
                </a:lnTo>
                <a:lnTo>
                  <a:pt x="114300" y="0"/>
                </a:lnTo>
                <a:lnTo>
                  <a:pt x="0" y="0"/>
                </a:lnTo>
                <a:lnTo>
                  <a:pt x="0" y="521207"/>
                </a:lnTo>
                <a:close/>
              </a:path>
            </a:pathLst>
          </a:custGeom>
          <a:solidFill>
            <a:srgbClr val="BB8542"/>
          </a:solidFill>
        </p:spPr>
        <p:txBody>
          <a:bodyPr wrap="square" lIns="0" tIns="0" rIns="0" bIns="0" rtlCol="0"/>
          <a:lstStyle/>
          <a:p>
            <a:endParaRPr/>
          </a:p>
        </p:txBody>
      </p:sp>
      <p:sp>
        <p:nvSpPr>
          <p:cNvPr id="10" name="object 10"/>
          <p:cNvSpPr/>
          <p:nvPr/>
        </p:nvSpPr>
        <p:spPr>
          <a:xfrm>
            <a:off x="861060" y="2589276"/>
            <a:ext cx="114300" cy="521334"/>
          </a:xfrm>
          <a:custGeom>
            <a:avLst/>
            <a:gdLst/>
            <a:ahLst/>
            <a:cxnLst/>
            <a:rect l="l" t="t" r="r" b="b"/>
            <a:pathLst>
              <a:path w="114300" h="521335">
                <a:moveTo>
                  <a:pt x="0" y="521208"/>
                </a:moveTo>
                <a:lnTo>
                  <a:pt x="114300" y="521208"/>
                </a:lnTo>
                <a:lnTo>
                  <a:pt x="114300" y="0"/>
                </a:lnTo>
                <a:lnTo>
                  <a:pt x="0" y="0"/>
                </a:lnTo>
                <a:lnTo>
                  <a:pt x="0" y="521208"/>
                </a:lnTo>
                <a:close/>
              </a:path>
            </a:pathLst>
          </a:custGeom>
          <a:solidFill>
            <a:srgbClr val="BB8542"/>
          </a:solidFill>
        </p:spPr>
        <p:txBody>
          <a:bodyPr wrap="square" lIns="0" tIns="0" rIns="0" bIns="0" rtlCol="0"/>
          <a:lstStyle/>
          <a:p>
            <a:endParaRPr/>
          </a:p>
        </p:txBody>
      </p:sp>
      <p:sp>
        <p:nvSpPr>
          <p:cNvPr id="11" name="object 11"/>
          <p:cNvSpPr/>
          <p:nvPr/>
        </p:nvSpPr>
        <p:spPr>
          <a:xfrm>
            <a:off x="861060" y="4644390"/>
            <a:ext cx="114300" cy="320040"/>
          </a:xfrm>
          <a:custGeom>
            <a:avLst/>
            <a:gdLst/>
            <a:ahLst/>
            <a:cxnLst/>
            <a:rect l="l" t="t" r="r" b="b"/>
            <a:pathLst>
              <a:path w="114300" h="320039">
                <a:moveTo>
                  <a:pt x="0" y="320039"/>
                </a:moveTo>
                <a:lnTo>
                  <a:pt x="114300" y="320039"/>
                </a:lnTo>
                <a:lnTo>
                  <a:pt x="114300" y="0"/>
                </a:lnTo>
                <a:lnTo>
                  <a:pt x="0" y="0"/>
                </a:lnTo>
                <a:lnTo>
                  <a:pt x="0" y="320039"/>
                </a:lnTo>
                <a:close/>
              </a:path>
            </a:pathLst>
          </a:custGeom>
          <a:solidFill>
            <a:srgbClr val="BB8542"/>
          </a:solidFill>
        </p:spPr>
        <p:txBody>
          <a:bodyPr wrap="square" lIns="0" tIns="0" rIns="0" bIns="0" rtlCol="0"/>
          <a:lstStyle/>
          <a:p>
            <a:endParaRPr/>
          </a:p>
        </p:txBody>
      </p:sp>
      <p:sp>
        <p:nvSpPr>
          <p:cNvPr id="12" name="object 12"/>
          <p:cNvSpPr/>
          <p:nvPr/>
        </p:nvSpPr>
        <p:spPr>
          <a:xfrm>
            <a:off x="6870954" y="2240279"/>
            <a:ext cx="114300" cy="521334"/>
          </a:xfrm>
          <a:custGeom>
            <a:avLst/>
            <a:gdLst/>
            <a:ahLst/>
            <a:cxnLst/>
            <a:rect l="l" t="t" r="r" b="b"/>
            <a:pathLst>
              <a:path w="114300" h="521335">
                <a:moveTo>
                  <a:pt x="0" y="521208"/>
                </a:moveTo>
                <a:lnTo>
                  <a:pt x="114300" y="521208"/>
                </a:lnTo>
                <a:lnTo>
                  <a:pt x="114300" y="0"/>
                </a:lnTo>
                <a:lnTo>
                  <a:pt x="0" y="0"/>
                </a:lnTo>
                <a:lnTo>
                  <a:pt x="0" y="521208"/>
                </a:lnTo>
                <a:close/>
              </a:path>
            </a:pathLst>
          </a:custGeom>
          <a:solidFill>
            <a:srgbClr val="BB8542"/>
          </a:solidFill>
        </p:spPr>
        <p:txBody>
          <a:bodyPr wrap="square" lIns="0" tIns="0" rIns="0" bIns="0" rtlCol="0"/>
          <a:lstStyle/>
          <a:p>
            <a:endParaRPr/>
          </a:p>
        </p:txBody>
      </p:sp>
      <p:sp>
        <p:nvSpPr>
          <p:cNvPr id="13" name="object 1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4" name="object 1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807E7E"/>
                </a:solidFill>
                <a:latin typeface="Arial"/>
                <a:cs typeface="Arial"/>
              </a:rPr>
              <a:t>Module</a:t>
            </a:r>
            <a:r>
              <a:rPr sz="2000" b="1" spc="-65" dirty="0">
                <a:solidFill>
                  <a:srgbClr val="807E7E"/>
                </a:solidFill>
                <a:latin typeface="Arial"/>
                <a:cs typeface="Arial"/>
              </a:rPr>
              <a:t> </a:t>
            </a:r>
            <a:r>
              <a:rPr sz="2000" b="1" dirty="0">
                <a:solidFill>
                  <a:srgbClr val="807E7E"/>
                </a:solidFill>
                <a:latin typeface="Arial"/>
                <a:cs typeface="Arial"/>
              </a:rPr>
              <a:t>5:</a:t>
            </a:r>
            <a:r>
              <a:rPr sz="2000" b="1" spc="-70" dirty="0">
                <a:solidFill>
                  <a:srgbClr val="807E7E"/>
                </a:solidFill>
                <a:latin typeface="Arial"/>
                <a:cs typeface="Arial"/>
              </a:rPr>
              <a:t> </a:t>
            </a:r>
            <a:r>
              <a:rPr sz="2000" b="1" dirty="0">
                <a:solidFill>
                  <a:srgbClr val="807E7E"/>
                </a:solidFill>
                <a:latin typeface="Arial"/>
                <a:cs typeface="Arial"/>
              </a:rPr>
              <a:t>Tactical</a:t>
            </a:r>
            <a:r>
              <a:rPr sz="2000" b="1" spc="-80" dirty="0">
                <a:solidFill>
                  <a:srgbClr val="807E7E"/>
                </a:solidFill>
                <a:latin typeface="Arial"/>
                <a:cs typeface="Arial"/>
              </a:rPr>
              <a:t> </a:t>
            </a:r>
            <a:r>
              <a:rPr sz="2000" b="1" dirty="0">
                <a:solidFill>
                  <a:srgbClr val="807E7E"/>
                </a:solidFill>
                <a:latin typeface="Arial"/>
                <a:cs typeface="Arial"/>
              </a:rPr>
              <a:t>Trauma</a:t>
            </a:r>
            <a:r>
              <a:rPr sz="2000" b="1" spc="-60" dirty="0">
                <a:solidFill>
                  <a:srgbClr val="807E7E"/>
                </a:solidFill>
                <a:latin typeface="Arial"/>
                <a:cs typeface="Arial"/>
              </a:rPr>
              <a:t> </a:t>
            </a:r>
            <a:r>
              <a:rPr sz="2000" b="1" spc="-10" dirty="0">
                <a:solidFill>
                  <a:srgbClr val="807E7E"/>
                </a:solidFill>
                <a:latin typeface="Arial"/>
                <a:cs typeface="Arial"/>
              </a:rPr>
              <a:t>Assessment</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body" idx="1"/>
          </p:nvPr>
        </p:nvSpPr>
        <p:spPr>
          <a:prstGeom prst="rect">
            <a:avLst/>
          </a:prstGeom>
        </p:spPr>
        <p:txBody>
          <a:bodyPr vert="horz" wrap="square" lIns="0" tIns="495022" rIns="0" bIns="0" rtlCol="0">
            <a:spAutoFit/>
          </a:bodyPr>
          <a:lstStyle/>
          <a:p>
            <a:pPr marL="2276475" marR="636270">
              <a:lnSpc>
                <a:spcPts val="3190"/>
              </a:lnSpc>
              <a:spcBef>
                <a:spcPts val="350"/>
              </a:spcBef>
            </a:pPr>
            <a:r>
              <a:rPr sz="2800" dirty="0">
                <a:solidFill>
                  <a:srgbClr val="FFFFFF"/>
                </a:solidFill>
              </a:rPr>
              <a:t>During</a:t>
            </a:r>
            <a:r>
              <a:rPr sz="2800" spc="-65" dirty="0">
                <a:solidFill>
                  <a:srgbClr val="FFFFFF"/>
                </a:solidFill>
              </a:rPr>
              <a:t> </a:t>
            </a:r>
            <a:r>
              <a:rPr sz="2800" dirty="0">
                <a:solidFill>
                  <a:srgbClr val="FFFFFF"/>
                </a:solidFill>
              </a:rPr>
              <a:t>which</a:t>
            </a:r>
            <a:r>
              <a:rPr sz="2800" spc="-65" dirty="0">
                <a:solidFill>
                  <a:srgbClr val="FFFFFF"/>
                </a:solidFill>
              </a:rPr>
              <a:t> </a:t>
            </a:r>
            <a:r>
              <a:rPr sz="2800" dirty="0">
                <a:solidFill>
                  <a:srgbClr val="FFFFFF"/>
                </a:solidFill>
              </a:rPr>
              <a:t>phase</a:t>
            </a:r>
            <a:r>
              <a:rPr sz="2800" spc="-35" dirty="0">
                <a:solidFill>
                  <a:srgbClr val="FFFFFF"/>
                </a:solidFill>
              </a:rPr>
              <a:t> </a:t>
            </a:r>
            <a:r>
              <a:rPr sz="2800" dirty="0">
                <a:solidFill>
                  <a:srgbClr val="FFFFFF"/>
                </a:solidFill>
              </a:rPr>
              <a:t>of</a:t>
            </a:r>
            <a:r>
              <a:rPr sz="2800" spc="-55" dirty="0">
                <a:solidFill>
                  <a:srgbClr val="FFFFFF"/>
                </a:solidFill>
              </a:rPr>
              <a:t> </a:t>
            </a:r>
            <a:r>
              <a:rPr sz="2800" dirty="0">
                <a:solidFill>
                  <a:srgbClr val="FFFFFF"/>
                </a:solidFill>
              </a:rPr>
              <a:t>care</a:t>
            </a:r>
            <a:r>
              <a:rPr sz="2800" spc="-60" dirty="0">
                <a:solidFill>
                  <a:srgbClr val="FFFFFF"/>
                </a:solidFill>
              </a:rPr>
              <a:t> </a:t>
            </a:r>
            <a:r>
              <a:rPr sz="2800" dirty="0">
                <a:solidFill>
                  <a:srgbClr val="FFFFFF"/>
                </a:solidFill>
              </a:rPr>
              <a:t>is</a:t>
            </a:r>
            <a:r>
              <a:rPr sz="2800" spc="-55" dirty="0">
                <a:solidFill>
                  <a:srgbClr val="FFFFFF"/>
                </a:solidFill>
              </a:rPr>
              <a:t> </a:t>
            </a:r>
            <a:r>
              <a:rPr sz="2800" dirty="0">
                <a:solidFill>
                  <a:srgbClr val="FFFFFF"/>
                </a:solidFill>
              </a:rPr>
              <a:t>most</a:t>
            </a:r>
            <a:r>
              <a:rPr sz="2800" spc="-55" dirty="0">
                <a:solidFill>
                  <a:srgbClr val="FFFFFF"/>
                </a:solidFill>
              </a:rPr>
              <a:t> </a:t>
            </a:r>
            <a:r>
              <a:rPr sz="2800" dirty="0">
                <a:solidFill>
                  <a:srgbClr val="FFFFFF"/>
                </a:solidFill>
              </a:rPr>
              <a:t>of</a:t>
            </a:r>
            <a:r>
              <a:rPr sz="2800" spc="-55" dirty="0">
                <a:solidFill>
                  <a:srgbClr val="FFFFFF"/>
                </a:solidFill>
              </a:rPr>
              <a:t> </a:t>
            </a:r>
            <a:r>
              <a:rPr sz="2800" spc="-25" dirty="0">
                <a:solidFill>
                  <a:srgbClr val="FFFFFF"/>
                </a:solidFill>
              </a:rPr>
              <a:t>the </a:t>
            </a:r>
            <a:r>
              <a:rPr sz="2800" dirty="0">
                <a:solidFill>
                  <a:srgbClr val="FFFFFF"/>
                </a:solidFill>
              </a:rPr>
              <a:t>Tactical</a:t>
            </a:r>
            <a:r>
              <a:rPr sz="2800" spc="-130" dirty="0">
                <a:solidFill>
                  <a:srgbClr val="FFFFFF"/>
                </a:solidFill>
              </a:rPr>
              <a:t> </a:t>
            </a:r>
            <a:r>
              <a:rPr sz="2800" dirty="0">
                <a:solidFill>
                  <a:srgbClr val="FFFFFF"/>
                </a:solidFill>
              </a:rPr>
              <a:t>Trauma</a:t>
            </a:r>
            <a:r>
              <a:rPr sz="2800" spc="-125" dirty="0">
                <a:solidFill>
                  <a:srgbClr val="FFFFFF"/>
                </a:solidFill>
              </a:rPr>
              <a:t> </a:t>
            </a:r>
            <a:r>
              <a:rPr sz="2800" dirty="0">
                <a:solidFill>
                  <a:srgbClr val="FFFFFF"/>
                </a:solidFill>
              </a:rPr>
              <a:t>Assessment</a:t>
            </a:r>
            <a:r>
              <a:rPr sz="2800" spc="-114" dirty="0">
                <a:solidFill>
                  <a:srgbClr val="FFFFFF"/>
                </a:solidFill>
              </a:rPr>
              <a:t> </a:t>
            </a:r>
            <a:r>
              <a:rPr sz="2800" spc="-10" dirty="0">
                <a:solidFill>
                  <a:srgbClr val="FFFFFF"/>
                </a:solidFill>
              </a:rPr>
              <a:t>performed?</a:t>
            </a:r>
            <a:endParaRPr sz="2800"/>
          </a:p>
          <a:p>
            <a:pPr marL="2276475" marR="731520">
              <a:lnSpc>
                <a:spcPts val="3190"/>
              </a:lnSpc>
              <a:spcBef>
                <a:spcPts val="1805"/>
              </a:spcBef>
            </a:pPr>
            <a:r>
              <a:rPr sz="2800" dirty="0">
                <a:solidFill>
                  <a:srgbClr val="FFFFFF"/>
                </a:solidFill>
              </a:rPr>
              <a:t>What</a:t>
            </a:r>
            <a:r>
              <a:rPr sz="2800" spc="-70" dirty="0">
                <a:solidFill>
                  <a:srgbClr val="FFFFFF"/>
                </a:solidFill>
              </a:rPr>
              <a:t> </a:t>
            </a:r>
            <a:r>
              <a:rPr sz="2800" dirty="0">
                <a:solidFill>
                  <a:srgbClr val="FFFFFF"/>
                </a:solidFill>
              </a:rPr>
              <a:t>mnemonic</a:t>
            </a:r>
            <a:r>
              <a:rPr sz="2800" spc="-65" dirty="0">
                <a:solidFill>
                  <a:srgbClr val="FFFFFF"/>
                </a:solidFill>
              </a:rPr>
              <a:t> </a:t>
            </a:r>
            <a:r>
              <a:rPr sz="2800" dirty="0">
                <a:solidFill>
                  <a:srgbClr val="FFFFFF"/>
                </a:solidFill>
              </a:rPr>
              <a:t>is</a:t>
            </a:r>
            <a:r>
              <a:rPr sz="2800" spc="-70" dirty="0">
                <a:solidFill>
                  <a:srgbClr val="FFFFFF"/>
                </a:solidFill>
              </a:rPr>
              <a:t> </a:t>
            </a:r>
            <a:r>
              <a:rPr sz="2800" dirty="0">
                <a:solidFill>
                  <a:srgbClr val="FFFFFF"/>
                </a:solidFill>
              </a:rPr>
              <a:t>used</a:t>
            </a:r>
            <a:r>
              <a:rPr sz="2800" spc="-55" dirty="0">
                <a:solidFill>
                  <a:srgbClr val="FFFFFF"/>
                </a:solidFill>
              </a:rPr>
              <a:t> </a:t>
            </a:r>
            <a:r>
              <a:rPr sz="2800" dirty="0">
                <a:solidFill>
                  <a:srgbClr val="FFFFFF"/>
                </a:solidFill>
              </a:rPr>
              <a:t>to</a:t>
            </a:r>
            <a:r>
              <a:rPr sz="2800" spc="-65" dirty="0">
                <a:solidFill>
                  <a:srgbClr val="FFFFFF"/>
                </a:solidFill>
              </a:rPr>
              <a:t> </a:t>
            </a:r>
            <a:r>
              <a:rPr sz="2800" dirty="0">
                <a:solidFill>
                  <a:srgbClr val="FFFFFF"/>
                </a:solidFill>
              </a:rPr>
              <a:t>prioritize</a:t>
            </a:r>
            <a:r>
              <a:rPr sz="2800" spc="-75" dirty="0">
                <a:solidFill>
                  <a:srgbClr val="FFFFFF"/>
                </a:solidFill>
              </a:rPr>
              <a:t> </a:t>
            </a:r>
            <a:r>
              <a:rPr sz="2800" spc="-20" dirty="0">
                <a:solidFill>
                  <a:srgbClr val="FFFFFF"/>
                </a:solidFill>
              </a:rPr>
              <a:t>care </a:t>
            </a:r>
            <a:r>
              <a:rPr sz="2800" dirty="0">
                <a:solidFill>
                  <a:srgbClr val="FFFFFF"/>
                </a:solidFill>
              </a:rPr>
              <a:t>during</a:t>
            </a:r>
            <a:r>
              <a:rPr sz="2800" spc="-95" dirty="0">
                <a:solidFill>
                  <a:srgbClr val="FFFFFF"/>
                </a:solidFill>
              </a:rPr>
              <a:t> </a:t>
            </a:r>
            <a:r>
              <a:rPr sz="2800" dirty="0">
                <a:solidFill>
                  <a:srgbClr val="FFFFFF"/>
                </a:solidFill>
              </a:rPr>
              <a:t>the</a:t>
            </a:r>
            <a:r>
              <a:rPr sz="2800" spc="-75" dirty="0">
                <a:solidFill>
                  <a:srgbClr val="FFFFFF"/>
                </a:solidFill>
              </a:rPr>
              <a:t> </a:t>
            </a:r>
            <a:r>
              <a:rPr sz="2800" dirty="0">
                <a:solidFill>
                  <a:srgbClr val="FFFFFF"/>
                </a:solidFill>
              </a:rPr>
              <a:t>Tactical</a:t>
            </a:r>
            <a:r>
              <a:rPr sz="2800" spc="-85" dirty="0">
                <a:solidFill>
                  <a:srgbClr val="FFFFFF"/>
                </a:solidFill>
              </a:rPr>
              <a:t> </a:t>
            </a:r>
            <a:r>
              <a:rPr sz="2800" dirty="0">
                <a:solidFill>
                  <a:srgbClr val="FFFFFF"/>
                </a:solidFill>
              </a:rPr>
              <a:t>Trauma</a:t>
            </a:r>
            <a:r>
              <a:rPr sz="2800" spc="-85" dirty="0">
                <a:solidFill>
                  <a:srgbClr val="FFFFFF"/>
                </a:solidFill>
              </a:rPr>
              <a:t> </a:t>
            </a:r>
            <a:r>
              <a:rPr sz="2800" spc="-10" dirty="0">
                <a:solidFill>
                  <a:srgbClr val="FFFFFF"/>
                </a:solidFill>
              </a:rPr>
              <a:t>Assessment?</a:t>
            </a:r>
            <a:endParaRPr sz="2800"/>
          </a:p>
          <a:p>
            <a:pPr marL="2276475" marR="314960">
              <a:lnSpc>
                <a:spcPts val="3190"/>
              </a:lnSpc>
              <a:spcBef>
                <a:spcPts val="1805"/>
              </a:spcBef>
            </a:pPr>
            <a:r>
              <a:rPr sz="2800" dirty="0">
                <a:solidFill>
                  <a:srgbClr val="FFFFFF"/>
                </a:solidFill>
              </a:rPr>
              <a:t>Why</a:t>
            </a:r>
            <a:r>
              <a:rPr sz="2800" spc="-55" dirty="0">
                <a:solidFill>
                  <a:srgbClr val="FFFFFF"/>
                </a:solidFill>
              </a:rPr>
              <a:t> </a:t>
            </a:r>
            <a:r>
              <a:rPr sz="2800" dirty="0">
                <a:solidFill>
                  <a:srgbClr val="FFFFFF"/>
                </a:solidFill>
              </a:rPr>
              <a:t>is</a:t>
            </a:r>
            <a:r>
              <a:rPr sz="2800" spc="-60" dirty="0">
                <a:solidFill>
                  <a:srgbClr val="FFFFFF"/>
                </a:solidFill>
              </a:rPr>
              <a:t> </a:t>
            </a:r>
            <a:r>
              <a:rPr sz="2800" dirty="0">
                <a:solidFill>
                  <a:srgbClr val="FFFFFF"/>
                </a:solidFill>
              </a:rPr>
              <a:t>it</a:t>
            </a:r>
            <a:r>
              <a:rPr sz="2800" spc="-55" dirty="0">
                <a:solidFill>
                  <a:srgbClr val="FFFFFF"/>
                </a:solidFill>
              </a:rPr>
              <a:t> </a:t>
            </a:r>
            <a:r>
              <a:rPr sz="2800" dirty="0">
                <a:solidFill>
                  <a:srgbClr val="FFFFFF"/>
                </a:solidFill>
              </a:rPr>
              <a:t>important</a:t>
            </a:r>
            <a:r>
              <a:rPr sz="2800" spc="-55" dirty="0">
                <a:solidFill>
                  <a:srgbClr val="FFFFFF"/>
                </a:solidFill>
              </a:rPr>
              <a:t> </a:t>
            </a:r>
            <a:r>
              <a:rPr sz="2800" dirty="0">
                <a:solidFill>
                  <a:srgbClr val="FFFFFF"/>
                </a:solidFill>
              </a:rPr>
              <a:t>to</a:t>
            </a:r>
            <a:r>
              <a:rPr sz="2800" spc="-50" dirty="0">
                <a:solidFill>
                  <a:srgbClr val="FFFFFF"/>
                </a:solidFill>
              </a:rPr>
              <a:t> </a:t>
            </a:r>
            <a:r>
              <a:rPr sz="2800" dirty="0">
                <a:solidFill>
                  <a:srgbClr val="FFFFFF"/>
                </a:solidFill>
              </a:rPr>
              <a:t>assess</a:t>
            </a:r>
            <a:r>
              <a:rPr sz="2800" spc="-35" dirty="0">
                <a:solidFill>
                  <a:srgbClr val="FFFFFF"/>
                </a:solidFill>
              </a:rPr>
              <a:t> </a:t>
            </a:r>
            <a:r>
              <a:rPr sz="2800" dirty="0">
                <a:solidFill>
                  <a:srgbClr val="FFFFFF"/>
                </a:solidFill>
              </a:rPr>
              <a:t>the</a:t>
            </a:r>
            <a:r>
              <a:rPr sz="2800" spc="-50" dirty="0">
                <a:solidFill>
                  <a:srgbClr val="FFFFFF"/>
                </a:solidFill>
              </a:rPr>
              <a:t> </a:t>
            </a:r>
            <a:r>
              <a:rPr sz="2800" spc="-10" dirty="0">
                <a:solidFill>
                  <a:srgbClr val="FFFFFF"/>
                </a:solidFill>
              </a:rPr>
              <a:t>casualty’s </a:t>
            </a:r>
            <a:r>
              <a:rPr sz="2800" dirty="0">
                <a:solidFill>
                  <a:srgbClr val="FFFFFF"/>
                </a:solidFill>
              </a:rPr>
              <a:t>mental</a:t>
            </a:r>
            <a:r>
              <a:rPr sz="2800" spc="-85" dirty="0">
                <a:solidFill>
                  <a:srgbClr val="FFFFFF"/>
                </a:solidFill>
              </a:rPr>
              <a:t> </a:t>
            </a:r>
            <a:r>
              <a:rPr sz="2800" spc="-10" dirty="0">
                <a:solidFill>
                  <a:srgbClr val="FFFFFF"/>
                </a:solidFill>
              </a:rPr>
              <a:t>status?</a:t>
            </a:r>
            <a:endParaRPr sz="2800"/>
          </a:p>
          <a:p>
            <a:pPr marL="2276475" marR="5080">
              <a:lnSpc>
                <a:spcPts val="3190"/>
              </a:lnSpc>
              <a:spcBef>
                <a:spcPts val="1800"/>
              </a:spcBef>
            </a:pPr>
            <a:r>
              <a:rPr sz="2800" dirty="0">
                <a:solidFill>
                  <a:srgbClr val="FFFFFF"/>
                </a:solidFill>
              </a:rPr>
              <a:t>What</a:t>
            </a:r>
            <a:r>
              <a:rPr sz="2800" spc="-65" dirty="0">
                <a:solidFill>
                  <a:srgbClr val="FFFFFF"/>
                </a:solidFill>
              </a:rPr>
              <a:t> </a:t>
            </a:r>
            <a:r>
              <a:rPr sz="2800" dirty="0">
                <a:solidFill>
                  <a:srgbClr val="FFFFFF"/>
                </a:solidFill>
              </a:rPr>
              <a:t>is</a:t>
            </a:r>
            <a:r>
              <a:rPr sz="2800" spc="-65" dirty="0">
                <a:solidFill>
                  <a:srgbClr val="FFFFFF"/>
                </a:solidFill>
              </a:rPr>
              <a:t> </a:t>
            </a:r>
            <a:r>
              <a:rPr sz="2800" dirty="0">
                <a:solidFill>
                  <a:srgbClr val="FFFFFF"/>
                </a:solidFill>
              </a:rPr>
              <a:t>the</a:t>
            </a:r>
            <a:r>
              <a:rPr sz="2800" spc="-60" dirty="0">
                <a:solidFill>
                  <a:srgbClr val="FFFFFF"/>
                </a:solidFill>
              </a:rPr>
              <a:t> </a:t>
            </a:r>
            <a:r>
              <a:rPr sz="2800" dirty="0">
                <a:solidFill>
                  <a:srgbClr val="FFFFFF"/>
                </a:solidFill>
              </a:rPr>
              <a:t>importance</a:t>
            </a:r>
            <a:r>
              <a:rPr sz="2800" spc="-65" dirty="0">
                <a:solidFill>
                  <a:srgbClr val="FFFFFF"/>
                </a:solidFill>
              </a:rPr>
              <a:t> </a:t>
            </a:r>
            <a:r>
              <a:rPr sz="2800" dirty="0">
                <a:solidFill>
                  <a:srgbClr val="FFFFFF"/>
                </a:solidFill>
              </a:rPr>
              <a:t>of</a:t>
            </a:r>
            <a:r>
              <a:rPr sz="2800" spc="-60" dirty="0">
                <a:solidFill>
                  <a:srgbClr val="FFFFFF"/>
                </a:solidFill>
              </a:rPr>
              <a:t> </a:t>
            </a:r>
            <a:r>
              <a:rPr sz="2800" dirty="0">
                <a:solidFill>
                  <a:srgbClr val="FFFFFF"/>
                </a:solidFill>
              </a:rPr>
              <a:t>performing</a:t>
            </a:r>
            <a:r>
              <a:rPr sz="2800" spc="-70" dirty="0">
                <a:solidFill>
                  <a:srgbClr val="FFFFFF"/>
                </a:solidFill>
              </a:rPr>
              <a:t> </a:t>
            </a:r>
            <a:r>
              <a:rPr sz="2800" dirty="0">
                <a:solidFill>
                  <a:srgbClr val="FFFFFF"/>
                </a:solidFill>
              </a:rPr>
              <a:t>a</a:t>
            </a:r>
            <a:r>
              <a:rPr sz="2800" spc="-60" dirty="0">
                <a:solidFill>
                  <a:srgbClr val="FFFFFF"/>
                </a:solidFill>
              </a:rPr>
              <a:t> </a:t>
            </a:r>
            <a:r>
              <a:rPr sz="2800" spc="-10" dirty="0">
                <a:solidFill>
                  <a:srgbClr val="FFFFFF"/>
                </a:solidFill>
              </a:rPr>
              <a:t>blood sweep?</a:t>
            </a:r>
            <a:endParaRPr sz="2800"/>
          </a:p>
        </p:txBody>
      </p:sp>
      <p:pic>
        <p:nvPicPr>
          <p:cNvPr id="6" name="object 6"/>
          <p:cNvPicPr/>
          <p:nvPr/>
        </p:nvPicPr>
        <p:blipFill>
          <a:blip r:embed="rId4" cstate="print"/>
          <a:stretch>
            <a:fillRect/>
          </a:stretch>
        </p:blipFill>
        <p:spPr>
          <a:xfrm>
            <a:off x="2088642" y="1981962"/>
            <a:ext cx="637793" cy="672083"/>
          </a:xfrm>
          <a:prstGeom prst="rect">
            <a:avLst/>
          </a:prstGeom>
        </p:spPr>
      </p:pic>
      <p:pic>
        <p:nvPicPr>
          <p:cNvPr id="7" name="object 7"/>
          <p:cNvPicPr/>
          <p:nvPr/>
        </p:nvPicPr>
        <p:blipFill>
          <a:blip r:embed="rId4" cstate="print"/>
          <a:stretch>
            <a:fillRect/>
          </a:stretch>
        </p:blipFill>
        <p:spPr>
          <a:xfrm>
            <a:off x="2088642" y="2972561"/>
            <a:ext cx="637793" cy="672083"/>
          </a:xfrm>
          <a:prstGeom prst="rect">
            <a:avLst/>
          </a:prstGeom>
        </p:spPr>
      </p:pic>
      <p:pic>
        <p:nvPicPr>
          <p:cNvPr id="8" name="object 8"/>
          <p:cNvPicPr/>
          <p:nvPr/>
        </p:nvPicPr>
        <p:blipFill>
          <a:blip r:embed="rId4" cstate="print"/>
          <a:stretch>
            <a:fillRect/>
          </a:stretch>
        </p:blipFill>
        <p:spPr>
          <a:xfrm>
            <a:off x="2088642" y="3987546"/>
            <a:ext cx="637793" cy="672071"/>
          </a:xfrm>
          <a:prstGeom prst="rect">
            <a:avLst/>
          </a:prstGeom>
        </p:spPr>
      </p:pic>
      <p:sp>
        <p:nvSpPr>
          <p:cNvPr id="9" name="object 9"/>
          <p:cNvSpPr txBox="1">
            <a:spLocks noGrp="1"/>
          </p:cNvSpPr>
          <p:nvPr>
            <p:ph type="title"/>
          </p:nvPr>
        </p:nvSpPr>
        <p:spPr>
          <a:prstGeom prst="rect">
            <a:avLst/>
          </a:prstGeom>
        </p:spPr>
        <p:txBody>
          <a:bodyPr vert="horz" wrap="square" lIns="0" tIns="12700" rIns="0" bIns="0" rtlCol="0">
            <a:spAutoFit/>
          </a:bodyPr>
          <a:lstStyle/>
          <a:p>
            <a:pPr marL="1706245">
              <a:lnSpc>
                <a:spcPct val="100000"/>
              </a:lnSpc>
              <a:spcBef>
                <a:spcPts val="100"/>
              </a:spcBef>
            </a:pPr>
            <a:r>
              <a:rPr dirty="0"/>
              <a:t>CHECK</a:t>
            </a:r>
            <a:r>
              <a:rPr spc="-10" dirty="0"/>
              <a:t> </a:t>
            </a:r>
            <a:r>
              <a:rPr dirty="0"/>
              <a:t>ON</a:t>
            </a:r>
            <a:r>
              <a:rPr spc="-10" dirty="0"/>
              <a:t> LEARNING</a:t>
            </a:r>
          </a:p>
        </p:txBody>
      </p:sp>
      <p:pic>
        <p:nvPicPr>
          <p:cNvPr id="10" name="object 10"/>
          <p:cNvPicPr/>
          <p:nvPr/>
        </p:nvPicPr>
        <p:blipFill>
          <a:blip r:embed="rId4" cstate="print"/>
          <a:stretch>
            <a:fillRect/>
          </a:stretch>
        </p:blipFill>
        <p:spPr>
          <a:xfrm>
            <a:off x="2088642" y="5172455"/>
            <a:ext cx="637793" cy="672083"/>
          </a:xfrm>
          <a:prstGeom prst="rect">
            <a:avLst/>
          </a:prstGeom>
        </p:spPr>
      </p:pic>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25</a:t>
            </a:fld>
            <a:endParaRPr spc="-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807E7E"/>
                </a:solidFill>
                <a:latin typeface="Arial"/>
                <a:cs typeface="Arial"/>
              </a:rPr>
              <a:t>Module</a:t>
            </a:r>
            <a:r>
              <a:rPr sz="2000" b="1" spc="-65" dirty="0">
                <a:solidFill>
                  <a:srgbClr val="807E7E"/>
                </a:solidFill>
                <a:latin typeface="Arial"/>
                <a:cs typeface="Arial"/>
              </a:rPr>
              <a:t> </a:t>
            </a:r>
            <a:r>
              <a:rPr sz="2000" b="1" dirty="0">
                <a:solidFill>
                  <a:srgbClr val="807E7E"/>
                </a:solidFill>
                <a:latin typeface="Arial"/>
                <a:cs typeface="Arial"/>
              </a:rPr>
              <a:t>5:</a:t>
            </a:r>
            <a:r>
              <a:rPr sz="2000" b="1" spc="-70" dirty="0">
                <a:solidFill>
                  <a:srgbClr val="807E7E"/>
                </a:solidFill>
                <a:latin typeface="Arial"/>
                <a:cs typeface="Arial"/>
              </a:rPr>
              <a:t> </a:t>
            </a:r>
            <a:r>
              <a:rPr sz="2000" b="1" dirty="0">
                <a:solidFill>
                  <a:srgbClr val="807E7E"/>
                </a:solidFill>
                <a:latin typeface="Arial"/>
                <a:cs typeface="Arial"/>
              </a:rPr>
              <a:t>Tactical</a:t>
            </a:r>
            <a:r>
              <a:rPr sz="2000" b="1" spc="-80" dirty="0">
                <a:solidFill>
                  <a:srgbClr val="807E7E"/>
                </a:solidFill>
                <a:latin typeface="Arial"/>
                <a:cs typeface="Arial"/>
              </a:rPr>
              <a:t> </a:t>
            </a:r>
            <a:r>
              <a:rPr sz="2000" b="1" dirty="0">
                <a:solidFill>
                  <a:srgbClr val="807E7E"/>
                </a:solidFill>
                <a:latin typeface="Arial"/>
                <a:cs typeface="Arial"/>
              </a:rPr>
              <a:t>Trauma</a:t>
            </a:r>
            <a:r>
              <a:rPr sz="2000" b="1" spc="-60" dirty="0">
                <a:solidFill>
                  <a:srgbClr val="807E7E"/>
                </a:solidFill>
                <a:latin typeface="Arial"/>
                <a:cs typeface="Arial"/>
              </a:rPr>
              <a:t> </a:t>
            </a:r>
            <a:r>
              <a:rPr sz="2000" b="1" spc="-10" dirty="0">
                <a:solidFill>
                  <a:srgbClr val="807E7E"/>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695446" y="2915903"/>
            <a:ext cx="6801484"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Arial"/>
                <a:cs typeface="Arial"/>
              </a:rPr>
              <a:t>ANY</a:t>
            </a:r>
            <a:r>
              <a:rPr sz="6000" b="1" spc="-125" dirty="0">
                <a:solidFill>
                  <a:srgbClr val="FFFFFF"/>
                </a:solidFill>
                <a:latin typeface="Arial"/>
                <a:cs typeface="Arial"/>
              </a:rPr>
              <a:t> </a:t>
            </a:r>
            <a:r>
              <a:rPr sz="6000" b="1" spc="-10"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4" cstate="print"/>
          <a:stretch>
            <a:fillRect/>
          </a:stretch>
        </p:blipFill>
        <p:spPr>
          <a:xfrm>
            <a:off x="8596121" y="1441703"/>
            <a:ext cx="1523998" cy="1434845"/>
          </a:xfrm>
          <a:prstGeom prst="rect">
            <a:avLst/>
          </a:prstGeom>
        </p:spPr>
      </p:pic>
      <p:pic>
        <p:nvPicPr>
          <p:cNvPr id="6" name="object 6"/>
          <p:cNvPicPr/>
          <p:nvPr/>
        </p:nvPicPr>
        <p:blipFill>
          <a:blip r:embed="rId5"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6" cstate="print"/>
            <a:stretch>
              <a:fillRect/>
            </a:stretch>
          </p:blipFill>
          <p:spPr>
            <a:xfrm>
              <a:off x="1329842" y="1300128"/>
              <a:ext cx="2146246" cy="2128871"/>
            </a:xfrm>
            <a:prstGeom prst="rect">
              <a:avLst/>
            </a:prstGeom>
          </p:spPr>
        </p:pic>
        <p:pic>
          <p:nvPicPr>
            <p:cNvPr id="9" name="object 9"/>
            <p:cNvPicPr/>
            <p:nvPr/>
          </p:nvPicPr>
          <p:blipFill>
            <a:blip r:embed="rId7" cstate="print"/>
            <a:stretch>
              <a:fillRect/>
            </a:stretch>
          </p:blipFill>
          <p:spPr>
            <a:xfrm>
              <a:off x="198745" y="2094814"/>
              <a:ext cx="2204208" cy="221265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389870" y="1399112"/>
            <a:ext cx="5803297" cy="4975410"/>
          </a:xfrm>
          <a:prstGeom prst="rect">
            <a:avLst/>
          </a:prstGeom>
        </p:spPr>
      </p:pic>
      <p:sp>
        <p:nvSpPr>
          <p:cNvPr id="5" name="object 5"/>
          <p:cNvSpPr txBox="1">
            <a:spLocks noGrp="1"/>
          </p:cNvSpPr>
          <p:nvPr>
            <p:ph type="title"/>
          </p:nvPr>
        </p:nvSpPr>
        <p:spPr>
          <a:xfrm>
            <a:off x="4521072" y="859716"/>
            <a:ext cx="3150870" cy="574040"/>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0000"/>
                </a:solidFill>
              </a:rPr>
              <a:t>REFERENCES</a:t>
            </a:r>
          </a:p>
        </p:txBody>
      </p:sp>
      <p:sp>
        <p:nvSpPr>
          <p:cNvPr id="6" name="object 6"/>
          <p:cNvSpPr txBox="1">
            <a:spLocks noGrp="1"/>
          </p:cNvSpPr>
          <p:nvPr>
            <p:ph type="body" idx="1"/>
          </p:nvPr>
        </p:nvSpPr>
        <p:spPr>
          <a:prstGeom prst="rect">
            <a:avLst/>
          </a:prstGeom>
        </p:spPr>
        <p:txBody>
          <a:bodyPr vert="horz" wrap="square" lIns="0" tIns="12700" rIns="0" bIns="0" rtlCol="0">
            <a:spAutoFit/>
          </a:bodyPr>
          <a:lstStyle/>
          <a:p>
            <a:pPr marL="5540375">
              <a:lnSpc>
                <a:spcPct val="100000"/>
              </a:lnSpc>
              <a:spcBef>
                <a:spcPts val="100"/>
              </a:spcBef>
            </a:pPr>
            <a:r>
              <a:rPr dirty="0"/>
              <a:t>TCCC:</a:t>
            </a:r>
            <a:r>
              <a:rPr spc="-30" dirty="0"/>
              <a:t> </a:t>
            </a:r>
            <a:r>
              <a:rPr spc="-10" dirty="0"/>
              <a:t>Guidelines</a:t>
            </a:r>
          </a:p>
          <a:p>
            <a:pPr marL="5540375">
              <a:lnSpc>
                <a:spcPct val="100000"/>
              </a:lnSpc>
              <a:spcBef>
                <a:spcPts val="10"/>
              </a:spcBef>
            </a:pPr>
            <a:r>
              <a:rPr sz="1600" b="0" dirty="0">
                <a:latin typeface="Arial MT"/>
                <a:cs typeface="Arial MT"/>
              </a:rPr>
              <a:t>by</a:t>
            </a:r>
            <a:r>
              <a:rPr sz="1600" b="0" spc="-5" dirty="0">
                <a:latin typeface="Arial MT"/>
                <a:cs typeface="Arial MT"/>
              </a:rPr>
              <a:t> </a:t>
            </a:r>
            <a:r>
              <a:rPr sz="1600" b="0" spc="-10" dirty="0">
                <a:latin typeface="Arial MT"/>
                <a:cs typeface="Arial MT"/>
              </a:rPr>
              <a:t>JTS/CoTCCC</a:t>
            </a:r>
            <a:endParaRPr sz="1600">
              <a:latin typeface="Arial MT"/>
              <a:cs typeface="Arial MT"/>
            </a:endParaRPr>
          </a:p>
          <a:p>
            <a:pPr marL="5540375" marR="81280">
              <a:lnSpc>
                <a:spcPct val="100000"/>
              </a:lnSpc>
              <a:spcBef>
                <a:spcPts val="1040"/>
              </a:spcBef>
            </a:pPr>
            <a:r>
              <a:rPr sz="1800" b="0" dirty="0">
                <a:solidFill>
                  <a:srgbClr val="000000"/>
                </a:solidFill>
                <a:latin typeface="Arial MT"/>
                <a:cs typeface="Arial MT"/>
              </a:rPr>
              <a:t>These</a:t>
            </a:r>
            <a:r>
              <a:rPr sz="1800" b="0" spc="-15" dirty="0">
                <a:solidFill>
                  <a:srgbClr val="000000"/>
                </a:solidFill>
                <a:latin typeface="Arial MT"/>
                <a:cs typeface="Arial MT"/>
              </a:rPr>
              <a:t> </a:t>
            </a:r>
            <a:r>
              <a:rPr sz="1800" b="0" dirty="0">
                <a:solidFill>
                  <a:srgbClr val="000000"/>
                </a:solidFill>
                <a:latin typeface="Arial MT"/>
                <a:cs typeface="Arial MT"/>
              </a:rPr>
              <a:t>guidelines,</a:t>
            </a:r>
            <a:r>
              <a:rPr sz="1800" b="0" spc="-30" dirty="0">
                <a:solidFill>
                  <a:srgbClr val="000000"/>
                </a:solidFill>
                <a:latin typeface="Arial MT"/>
                <a:cs typeface="Arial MT"/>
              </a:rPr>
              <a:t> </a:t>
            </a:r>
            <a:r>
              <a:rPr sz="1800" b="0" dirty="0">
                <a:solidFill>
                  <a:srgbClr val="000000"/>
                </a:solidFill>
                <a:latin typeface="Arial MT"/>
                <a:cs typeface="Arial MT"/>
              </a:rPr>
              <a:t>updated</a:t>
            </a:r>
            <a:r>
              <a:rPr sz="1800" b="0" spc="-20" dirty="0">
                <a:solidFill>
                  <a:srgbClr val="000000"/>
                </a:solidFill>
                <a:latin typeface="Arial MT"/>
                <a:cs typeface="Arial MT"/>
              </a:rPr>
              <a:t> </a:t>
            </a:r>
            <a:r>
              <a:rPr sz="1800" b="0" dirty="0">
                <a:solidFill>
                  <a:srgbClr val="000000"/>
                </a:solidFill>
                <a:latin typeface="Arial MT"/>
                <a:cs typeface="Arial MT"/>
              </a:rPr>
              <a:t>regularly,</a:t>
            </a:r>
            <a:r>
              <a:rPr sz="1800" b="0" spc="-20" dirty="0">
                <a:solidFill>
                  <a:srgbClr val="000000"/>
                </a:solidFill>
                <a:latin typeface="Arial MT"/>
                <a:cs typeface="Arial MT"/>
              </a:rPr>
              <a:t> </a:t>
            </a:r>
            <a:r>
              <a:rPr sz="1800" b="0" dirty="0">
                <a:solidFill>
                  <a:srgbClr val="000000"/>
                </a:solidFill>
                <a:latin typeface="Arial MT"/>
                <a:cs typeface="Arial MT"/>
              </a:rPr>
              <a:t>are</a:t>
            </a:r>
            <a:r>
              <a:rPr sz="1800" b="0" spc="-20" dirty="0">
                <a:solidFill>
                  <a:srgbClr val="000000"/>
                </a:solidFill>
                <a:latin typeface="Arial MT"/>
                <a:cs typeface="Arial MT"/>
              </a:rPr>
              <a:t> </a:t>
            </a:r>
            <a:r>
              <a:rPr sz="1800" b="0" dirty="0">
                <a:solidFill>
                  <a:srgbClr val="000000"/>
                </a:solidFill>
                <a:latin typeface="Arial MT"/>
                <a:cs typeface="Arial MT"/>
              </a:rPr>
              <a:t>the</a:t>
            </a:r>
            <a:r>
              <a:rPr sz="1800" b="0" spc="-10" dirty="0">
                <a:solidFill>
                  <a:srgbClr val="000000"/>
                </a:solidFill>
                <a:latin typeface="Arial MT"/>
                <a:cs typeface="Arial MT"/>
              </a:rPr>
              <a:t> result </a:t>
            </a:r>
            <a:r>
              <a:rPr sz="1800" b="0" dirty="0">
                <a:solidFill>
                  <a:srgbClr val="000000"/>
                </a:solidFill>
                <a:latin typeface="Arial MT"/>
                <a:cs typeface="Arial MT"/>
              </a:rPr>
              <a:t>of</a:t>
            </a:r>
            <a:r>
              <a:rPr sz="1800" b="0" spc="-20" dirty="0">
                <a:solidFill>
                  <a:srgbClr val="000000"/>
                </a:solidFill>
                <a:latin typeface="Arial MT"/>
                <a:cs typeface="Arial MT"/>
              </a:rPr>
              <a:t> </a:t>
            </a:r>
            <a:r>
              <a:rPr sz="1800" b="0" dirty="0">
                <a:solidFill>
                  <a:srgbClr val="000000"/>
                </a:solidFill>
                <a:latin typeface="Arial MT"/>
                <a:cs typeface="Arial MT"/>
              </a:rPr>
              <a:t>decisions</a:t>
            </a:r>
            <a:r>
              <a:rPr sz="1800" b="0" spc="-20" dirty="0">
                <a:solidFill>
                  <a:srgbClr val="000000"/>
                </a:solidFill>
                <a:latin typeface="Arial MT"/>
                <a:cs typeface="Arial MT"/>
              </a:rPr>
              <a:t> </a:t>
            </a:r>
            <a:r>
              <a:rPr sz="1800" b="0" dirty="0">
                <a:solidFill>
                  <a:srgbClr val="000000"/>
                </a:solidFill>
                <a:latin typeface="Arial MT"/>
                <a:cs typeface="Arial MT"/>
              </a:rPr>
              <a:t>made</a:t>
            </a:r>
            <a:r>
              <a:rPr sz="1800" b="0" spc="-25" dirty="0">
                <a:solidFill>
                  <a:srgbClr val="000000"/>
                </a:solidFill>
                <a:latin typeface="Arial MT"/>
                <a:cs typeface="Arial MT"/>
              </a:rPr>
              <a:t> </a:t>
            </a:r>
            <a:r>
              <a:rPr sz="1800" b="0" dirty="0">
                <a:solidFill>
                  <a:srgbClr val="000000"/>
                </a:solidFill>
                <a:latin typeface="Arial MT"/>
                <a:cs typeface="Arial MT"/>
              </a:rPr>
              <a:t>by</a:t>
            </a:r>
            <a:r>
              <a:rPr sz="1800" b="0" spc="-20" dirty="0">
                <a:solidFill>
                  <a:srgbClr val="000000"/>
                </a:solidFill>
                <a:latin typeface="Arial MT"/>
                <a:cs typeface="Arial MT"/>
              </a:rPr>
              <a:t> </a:t>
            </a:r>
            <a:r>
              <a:rPr sz="1800" b="0" dirty="0">
                <a:solidFill>
                  <a:srgbClr val="000000"/>
                </a:solidFill>
                <a:latin typeface="Arial MT"/>
                <a:cs typeface="Arial MT"/>
              </a:rPr>
              <a:t>CoTCCC</a:t>
            </a:r>
            <a:r>
              <a:rPr sz="1800" b="0" spc="-25" dirty="0">
                <a:solidFill>
                  <a:srgbClr val="000000"/>
                </a:solidFill>
                <a:latin typeface="Arial MT"/>
                <a:cs typeface="Arial MT"/>
              </a:rPr>
              <a:t> </a:t>
            </a:r>
            <a:r>
              <a:rPr sz="1800" b="0" dirty="0">
                <a:solidFill>
                  <a:srgbClr val="000000"/>
                </a:solidFill>
                <a:latin typeface="Arial MT"/>
                <a:cs typeface="Arial MT"/>
              </a:rPr>
              <a:t>in</a:t>
            </a:r>
            <a:r>
              <a:rPr sz="1800" b="0" spc="-15" dirty="0">
                <a:solidFill>
                  <a:srgbClr val="000000"/>
                </a:solidFill>
                <a:latin typeface="Arial MT"/>
                <a:cs typeface="Arial MT"/>
              </a:rPr>
              <a:t> </a:t>
            </a:r>
            <a:r>
              <a:rPr sz="1800" b="0" spc="-10" dirty="0">
                <a:solidFill>
                  <a:srgbClr val="000000"/>
                </a:solidFill>
                <a:latin typeface="Arial MT"/>
                <a:cs typeface="Arial MT"/>
              </a:rPr>
              <a:t>exploring evidence-</a:t>
            </a:r>
            <a:r>
              <a:rPr sz="1800" b="0" dirty="0">
                <a:solidFill>
                  <a:srgbClr val="000000"/>
                </a:solidFill>
                <a:latin typeface="Arial MT"/>
                <a:cs typeface="Arial MT"/>
              </a:rPr>
              <a:t>based</a:t>
            </a:r>
            <a:r>
              <a:rPr sz="1800" b="0" spc="-5" dirty="0">
                <a:solidFill>
                  <a:srgbClr val="000000"/>
                </a:solidFill>
                <a:latin typeface="Arial MT"/>
                <a:cs typeface="Arial MT"/>
              </a:rPr>
              <a:t> </a:t>
            </a:r>
            <a:r>
              <a:rPr sz="1800" b="0" dirty="0">
                <a:solidFill>
                  <a:srgbClr val="000000"/>
                </a:solidFill>
                <a:latin typeface="Arial MT"/>
                <a:cs typeface="Arial MT"/>
              </a:rPr>
              <a:t>research</a:t>
            </a:r>
            <a:r>
              <a:rPr sz="1800" b="0" spc="10" dirty="0">
                <a:solidFill>
                  <a:srgbClr val="000000"/>
                </a:solidFill>
                <a:latin typeface="Arial MT"/>
                <a:cs typeface="Arial MT"/>
              </a:rPr>
              <a:t> </a:t>
            </a:r>
            <a:r>
              <a:rPr sz="1800" b="0" dirty="0">
                <a:solidFill>
                  <a:srgbClr val="000000"/>
                </a:solidFill>
                <a:latin typeface="Arial MT"/>
                <a:cs typeface="Arial MT"/>
              </a:rPr>
              <a:t>on</a:t>
            </a:r>
            <a:r>
              <a:rPr sz="1800" b="0" spc="20" dirty="0">
                <a:solidFill>
                  <a:srgbClr val="000000"/>
                </a:solidFill>
                <a:latin typeface="Arial MT"/>
                <a:cs typeface="Arial MT"/>
              </a:rPr>
              <a:t> </a:t>
            </a:r>
            <a:r>
              <a:rPr sz="1800" b="0" dirty="0">
                <a:solidFill>
                  <a:srgbClr val="000000"/>
                </a:solidFill>
                <a:latin typeface="Arial MT"/>
                <a:cs typeface="Arial MT"/>
              </a:rPr>
              <a:t>best</a:t>
            </a:r>
            <a:r>
              <a:rPr sz="1800" b="0" spc="15" dirty="0">
                <a:solidFill>
                  <a:srgbClr val="000000"/>
                </a:solidFill>
                <a:latin typeface="Arial MT"/>
                <a:cs typeface="Arial MT"/>
              </a:rPr>
              <a:t> </a:t>
            </a:r>
            <a:r>
              <a:rPr sz="1800" b="0" spc="-10" dirty="0">
                <a:solidFill>
                  <a:srgbClr val="000000"/>
                </a:solidFill>
                <a:latin typeface="Arial MT"/>
                <a:cs typeface="Arial MT"/>
              </a:rPr>
              <a:t>practices.</a:t>
            </a:r>
            <a:endParaRPr sz="1800">
              <a:latin typeface="Arial MT"/>
              <a:cs typeface="Arial MT"/>
            </a:endParaRPr>
          </a:p>
          <a:p>
            <a:pPr marL="5527675">
              <a:lnSpc>
                <a:spcPct val="100000"/>
              </a:lnSpc>
            </a:pPr>
            <a:endParaRPr sz="1800">
              <a:latin typeface="Arial MT"/>
              <a:cs typeface="Arial MT"/>
            </a:endParaRPr>
          </a:p>
          <a:p>
            <a:pPr marL="5527675">
              <a:lnSpc>
                <a:spcPct val="100000"/>
              </a:lnSpc>
              <a:spcBef>
                <a:spcPts val="360"/>
              </a:spcBef>
            </a:pPr>
            <a:endParaRPr sz="1800">
              <a:latin typeface="Arial MT"/>
              <a:cs typeface="Arial MT"/>
            </a:endParaRPr>
          </a:p>
          <a:p>
            <a:pPr marL="5540375">
              <a:lnSpc>
                <a:spcPct val="100000"/>
              </a:lnSpc>
            </a:pPr>
            <a:r>
              <a:rPr dirty="0"/>
              <a:t>PHTLS:</a:t>
            </a:r>
            <a:r>
              <a:rPr spc="-50" dirty="0"/>
              <a:t> </a:t>
            </a:r>
            <a:r>
              <a:rPr dirty="0"/>
              <a:t>Military</a:t>
            </a:r>
            <a:r>
              <a:rPr spc="-65" dirty="0"/>
              <a:t> </a:t>
            </a:r>
            <a:r>
              <a:rPr spc="-10" dirty="0"/>
              <a:t>Edition</a:t>
            </a:r>
          </a:p>
          <a:p>
            <a:pPr marL="5540375">
              <a:lnSpc>
                <a:spcPct val="100000"/>
              </a:lnSpc>
              <a:spcBef>
                <a:spcPts val="15"/>
              </a:spcBef>
            </a:pPr>
            <a:r>
              <a:rPr sz="1600" b="0" dirty="0">
                <a:latin typeface="Arial MT"/>
                <a:cs typeface="Arial MT"/>
              </a:rPr>
              <a:t>by</a:t>
            </a:r>
            <a:r>
              <a:rPr sz="1600" b="0" spc="-5" dirty="0">
                <a:latin typeface="Arial MT"/>
                <a:cs typeface="Arial MT"/>
              </a:rPr>
              <a:t> </a:t>
            </a:r>
            <a:r>
              <a:rPr sz="1600" b="0" spc="-10" dirty="0">
                <a:latin typeface="Arial MT"/>
                <a:cs typeface="Arial MT"/>
              </a:rPr>
              <a:t>NAEMT</a:t>
            </a:r>
            <a:endParaRPr sz="1600">
              <a:latin typeface="Arial MT"/>
              <a:cs typeface="Arial MT"/>
            </a:endParaRPr>
          </a:p>
          <a:p>
            <a:pPr marL="5540375" marR="5080">
              <a:lnSpc>
                <a:spcPct val="100000"/>
              </a:lnSpc>
              <a:spcBef>
                <a:spcPts val="765"/>
              </a:spcBef>
            </a:pPr>
            <a:r>
              <a:rPr sz="1800" b="0" dirty="0">
                <a:solidFill>
                  <a:srgbClr val="000000"/>
                </a:solidFill>
                <a:latin typeface="Arial MT"/>
                <a:cs typeface="Arial MT"/>
              </a:rPr>
              <a:t>Prehospital</a:t>
            </a:r>
            <a:r>
              <a:rPr sz="1800" b="0" spc="-35" dirty="0">
                <a:solidFill>
                  <a:srgbClr val="000000"/>
                </a:solidFill>
                <a:latin typeface="Arial MT"/>
                <a:cs typeface="Arial MT"/>
              </a:rPr>
              <a:t> </a:t>
            </a:r>
            <a:r>
              <a:rPr sz="1800" b="0" dirty="0">
                <a:solidFill>
                  <a:srgbClr val="000000"/>
                </a:solidFill>
                <a:latin typeface="Arial MT"/>
                <a:cs typeface="Arial MT"/>
              </a:rPr>
              <a:t>Trauma</a:t>
            </a:r>
            <a:r>
              <a:rPr sz="1800" b="0" spc="-20" dirty="0">
                <a:solidFill>
                  <a:srgbClr val="000000"/>
                </a:solidFill>
                <a:latin typeface="Arial MT"/>
                <a:cs typeface="Arial MT"/>
              </a:rPr>
              <a:t> </a:t>
            </a:r>
            <a:r>
              <a:rPr sz="1800" b="0" dirty="0">
                <a:solidFill>
                  <a:srgbClr val="000000"/>
                </a:solidFill>
                <a:latin typeface="Arial MT"/>
                <a:cs typeface="Arial MT"/>
              </a:rPr>
              <a:t>Life</a:t>
            </a:r>
            <a:r>
              <a:rPr sz="1800" b="0" spc="-20" dirty="0">
                <a:solidFill>
                  <a:srgbClr val="000000"/>
                </a:solidFill>
                <a:latin typeface="Arial MT"/>
                <a:cs typeface="Arial MT"/>
              </a:rPr>
              <a:t> </a:t>
            </a:r>
            <a:r>
              <a:rPr sz="1800" b="0" dirty="0">
                <a:solidFill>
                  <a:srgbClr val="000000"/>
                </a:solidFill>
                <a:latin typeface="Arial MT"/>
                <a:cs typeface="Arial MT"/>
              </a:rPr>
              <a:t>Support</a:t>
            </a:r>
            <a:r>
              <a:rPr sz="1800" b="0" spc="-35" dirty="0">
                <a:solidFill>
                  <a:srgbClr val="000000"/>
                </a:solidFill>
                <a:latin typeface="Arial MT"/>
                <a:cs typeface="Arial MT"/>
              </a:rPr>
              <a:t> </a:t>
            </a:r>
            <a:r>
              <a:rPr sz="1800" b="0" dirty="0">
                <a:solidFill>
                  <a:srgbClr val="000000"/>
                </a:solidFill>
                <a:latin typeface="Arial MT"/>
                <a:cs typeface="Arial MT"/>
              </a:rPr>
              <a:t>(PHTLS),</a:t>
            </a:r>
            <a:r>
              <a:rPr sz="1800" b="0" spc="-25" dirty="0">
                <a:solidFill>
                  <a:srgbClr val="000000"/>
                </a:solidFill>
                <a:latin typeface="Arial MT"/>
                <a:cs typeface="Arial MT"/>
              </a:rPr>
              <a:t> </a:t>
            </a:r>
            <a:r>
              <a:rPr sz="1800" b="0" spc="-10" dirty="0">
                <a:solidFill>
                  <a:srgbClr val="000000"/>
                </a:solidFill>
                <a:latin typeface="Arial MT"/>
                <a:cs typeface="Arial MT"/>
              </a:rPr>
              <a:t>Military </a:t>
            </a:r>
            <a:r>
              <a:rPr sz="1800" b="0" dirty="0">
                <a:solidFill>
                  <a:srgbClr val="000000"/>
                </a:solidFill>
                <a:latin typeface="Arial MT"/>
                <a:cs typeface="Arial MT"/>
              </a:rPr>
              <a:t>Edition,</a:t>
            </a:r>
            <a:r>
              <a:rPr sz="1800" b="0" spc="-25" dirty="0">
                <a:solidFill>
                  <a:srgbClr val="000000"/>
                </a:solidFill>
                <a:latin typeface="Arial MT"/>
                <a:cs typeface="Arial MT"/>
              </a:rPr>
              <a:t> </a:t>
            </a:r>
            <a:r>
              <a:rPr sz="1800" b="0" dirty="0">
                <a:solidFill>
                  <a:srgbClr val="000000"/>
                </a:solidFill>
                <a:latin typeface="Arial MT"/>
                <a:cs typeface="Arial MT"/>
              </a:rPr>
              <a:t>teaches</a:t>
            </a:r>
            <a:r>
              <a:rPr sz="1800" b="0" spc="-10" dirty="0">
                <a:solidFill>
                  <a:srgbClr val="000000"/>
                </a:solidFill>
                <a:latin typeface="Arial MT"/>
                <a:cs typeface="Arial MT"/>
              </a:rPr>
              <a:t> </a:t>
            </a:r>
            <a:r>
              <a:rPr sz="1800" b="0" dirty="0">
                <a:solidFill>
                  <a:srgbClr val="000000"/>
                </a:solidFill>
                <a:latin typeface="Arial MT"/>
                <a:cs typeface="Arial MT"/>
              </a:rPr>
              <a:t>and</a:t>
            </a:r>
            <a:r>
              <a:rPr sz="1800" b="0" spc="-15" dirty="0">
                <a:solidFill>
                  <a:srgbClr val="000000"/>
                </a:solidFill>
                <a:latin typeface="Arial MT"/>
                <a:cs typeface="Arial MT"/>
              </a:rPr>
              <a:t> </a:t>
            </a:r>
            <a:r>
              <a:rPr sz="1800" b="0" dirty="0">
                <a:solidFill>
                  <a:srgbClr val="000000"/>
                </a:solidFill>
                <a:latin typeface="Arial MT"/>
                <a:cs typeface="Arial MT"/>
              </a:rPr>
              <a:t>reinforces</a:t>
            </a:r>
            <a:r>
              <a:rPr sz="1800" b="0" spc="-15" dirty="0">
                <a:solidFill>
                  <a:srgbClr val="000000"/>
                </a:solidFill>
                <a:latin typeface="Arial MT"/>
                <a:cs typeface="Arial MT"/>
              </a:rPr>
              <a:t> </a:t>
            </a:r>
            <a:r>
              <a:rPr sz="1800" b="0" dirty="0">
                <a:solidFill>
                  <a:srgbClr val="000000"/>
                </a:solidFill>
                <a:latin typeface="Arial MT"/>
                <a:cs typeface="Arial MT"/>
              </a:rPr>
              <a:t>the</a:t>
            </a:r>
            <a:r>
              <a:rPr sz="1800" b="0" spc="-10" dirty="0">
                <a:solidFill>
                  <a:srgbClr val="000000"/>
                </a:solidFill>
                <a:latin typeface="Arial MT"/>
                <a:cs typeface="Arial MT"/>
              </a:rPr>
              <a:t> </a:t>
            </a:r>
            <a:r>
              <a:rPr sz="1800" b="0" dirty="0">
                <a:solidFill>
                  <a:srgbClr val="000000"/>
                </a:solidFill>
                <a:latin typeface="Arial MT"/>
                <a:cs typeface="Arial MT"/>
              </a:rPr>
              <a:t>principles</a:t>
            </a:r>
            <a:r>
              <a:rPr sz="1800" b="0" spc="-20" dirty="0">
                <a:solidFill>
                  <a:srgbClr val="000000"/>
                </a:solidFill>
                <a:latin typeface="Arial MT"/>
                <a:cs typeface="Arial MT"/>
              </a:rPr>
              <a:t> </a:t>
            </a:r>
            <a:r>
              <a:rPr sz="1800" b="0" spc="-25" dirty="0">
                <a:solidFill>
                  <a:srgbClr val="000000"/>
                </a:solidFill>
                <a:latin typeface="Arial MT"/>
                <a:cs typeface="Arial MT"/>
              </a:rPr>
              <a:t>of </a:t>
            </a:r>
            <a:r>
              <a:rPr sz="1800" b="0" dirty="0">
                <a:solidFill>
                  <a:srgbClr val="000000"/>
                </a:solidFill>
                <a:latin typeface="Arial MT"/>
                <a:cs typeface="Arial MT"/>
              </a:rPr>
              <a:t>rapidly</a:t>
            </a:r>
            <a:r>
              <a:rPr sz="1800" b="0" spc="-15" dirty="0">
                <a:solidFill>
                  <a:srgbClr val="000000"/>
                </a:solidFill>
                <a:latin typeface="Arial MT"/>
                <a:cs typeface="Arial MT"/>
              </a:rPr>
              <a:t> </a:t>
            </a:r>
            <a:r>
              <a:rPr sz="1800" b="0" dirty="0">
                <a:solidFill>
                  <a:srgbClr val="000000"/>
                </a:solidFill>
                <a:latin typeface="Arial MT"/>
                <a:cs typeface="Arial MT"/>
              </a:rPr>
              <a:t>assessing</a:t>
            </a:r>
            <a:r>
              <a:rPr sz="1800" b="0" spc="-20" dirty="0">
                <a:solidFill>
                  <a:srgbClr val="000000"/>
                </a:solidFill>
                <a:latin typeface="Arial MT"/>
                <a:cs typeface="Arial MT"/>
              </a:rPr>
              <a:t> </a:t>
            </a:r>
            <a:r>
              <a:rPr sz="1800" b="0" dirty="0">
                <a:solidFill>
                  <a:srgbClr val="000000"/>
                </a:solidFill>
                <a:latin typeface="Arial MT"/>
                <a:cs typeface="Arial MT"/>
              </a:rPr>
              <a:t>a</a:t>
            </a:r>
            <a:r>
              <a:rPr sz="1800" b="0" spc="-5" dirty="0">
                <a:solidFill>
                  <a:srgbClr val="000000"/>
                </a:solidFill>
                <a:latin typeface="Arial MT"/>
                <a:cs typeface="Arial MT"/>
              </a:rPr>
              <a:t> </a:t>
            </a:r>
            <a:r>
              <a:rPr sz="1800" b="0" dirty="0">
                <a:solidFill>
                  <a:srgbClr val="000000"/>
                </a:solidFill>
                <a:latin typeface="Arial MT"/>
                <a:cs typeface="Arial MT"/>
              </a:rPr>
              <a:t>trauma</a:t>
            </a:r>
            <a:r>
              <a:rPr sz="1800" b="0" spc="-10" dirty="0">
                <a:solidFill>
                  <a:srgbClr val="000000"/>
                </a:solidFill>
                <a:latin typeface="Arial MT"/>
                <a:cs typeface="Arial MT"/>
              </a:rPr>
              <a:t> </a:t>
            </a:r>
            <a:r>
              <a:rPr sz="1800" b="0" dirty="0">
                <a:solidFill>
                  <a:srgbClr val="000000"/>
                </a:solidFill>
                <a:latin typeface="Arial MT"/>
                <a:cs typeface="Arial MT"/>
              </a:rPr>
              <a:t>patient</a:t>
            </a:r>
            <a:r>
              <a:rPr sz="1800" b="0" spc="-20" dirty="0">
                <a:solidFill>
                  <a:srgbClr val="000000"/>
                </a:solidFill>
                <a:latin typeface="Arial MT"/>
                <a:cs typeface="Arial MT"/>
              </a:rPr>
              <a:t> </a:t>
            </a:r>
            <a:r>
              <a:rPr sz="1800" b="0" dirty="0">
                <a:solidFill>
                  <a:srgbClr val="000000"/>
                </a:solidFill>
                <a:latin typeface="Arial MT"/>
                <a:cs typeface="Arial MT"/>
              </a:rPr>
              <a:t>using</a:t>
            </a:r>
            <a:r>
              <a:rPr sz="1800" b="0" spc="-10" dirty="0">
                <a:solidFill>
                  <a:srgbClr val="000000"/>
                </a:solidFill>
                <a:latin typeface="Arial MT"/>
                <a:cs typeface="Arial MT"/>
              </a:rPr>
              <a:t> </a:t>
            </a:r>
            <a:r>
              <a:rPr sz="1800" b="0" dirty="0">
                <a:solidFill>
                  <a:srgbClr val="000000"/>
                </a:solidFill>
                <a:latin typeface="Arial MT"/>
                <a:cs typeface="Arial MT"/>
              </a:rPr>
              <a:t>an</a:t>
            </a:r>
            <a:r>
              <a:rPr sz="1800" b="0" spc="-10" dirty="0">
                <a:solidFill>
                  <a:srgbClr val="000000"/>
                </a:solidFill>
                <a:latin typeface="Arial MT"/>
                <a:cs typeface="Arial MT"/>
              </a:rPr>
              <a:t> orderly approach.</a:t>
            </a:r>
            <a:endParaRPr sz="1800">
              <a:latin typeface="Arial MT"/>
              <a:cs typeface="Arial MT"/>
            </a:endParaRPr>
          </a:p>
        </p:txBody>
      </p:sp>
      <p:pic>
        <p:nvPicPr>
          <p:cNvPr id="7" name="object 7"/>
          <p:cNvPicPr/>
          <p:nvPr/>
        </p:nvPicPr>
        <p:blipFill>
          <a:blip r:embed="rId5" cstate="print"/>
          <a:stretch>
            <a:fillRect/>
          </a:stretch>
        </p:blipFill>
        <p:spPr>
          <a:xfrm>
            <a:off x="3294195" y="4761749"/>
            <a:ext cx="1534604" cy="360832"/>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27</a:t>
            </a:fld>
            <a:endParaRPr spc="-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756F6F"/>
                </a:solidFill>
              </a:rPr>
              <a:t>Module</a:t>
            </a:r>
            <a:r>
              <a:rPr sz="2000" spc="-65" dirty="0">
                <a:solidFill>
                  <a:srgbClr val="756F6F"/>
                </a:solidFill>
              </a:rPr>
              <a:t> </a:t>
            </a:r>
            <a:r>
              <a:rPr sz="2000" dirty="0">
                <a:solidFill>
                  <a:srgbClr val="756F6F"/>
                </a:solidFill>
              </a:rPr>
              <a:t>5:</a:t>
            </a:r>
            <a:r>
              <a:rPr sz="2000" spc="-70" dirty="0">
                <a:solidFill>
                  <a:srgbClr val="756F6F"/>
                </a:solidFill>
              </a:rPr>
              <a:t> </a:t>
            </a:r>
            <a:r>
              <a:rPr sz="2000" dirty="0">
                <a:solidFill>
                  <a:srgbClr val="756F6F"/>
                </a:solidFill>
              </a:rPr>
              <a:t>Tactical</a:t>
            </a:r>
            <a:r>
              <a:rPr sz="2000" spc="-80" dirty="0">
                <a:solidFill>
                  <a:srgbClr val="756F6F"/>
                </a:solidFill>
              </a:rPr>
              <a:t> </a:t>
            </a:r>
            <a:r>
              <a:rPr sz="2000" dirty="0">
                <a:solidFill>
                  <a:srgbClr val="756F6F"/>
                </a:solidFill>
              </a:rPr>
              <a:t>Trauma</a:t>
            </a:r>
            <a:r>
              <a:rPr sz="2000" spc="-60" dirty="0">
                <a:solidFill>
                  <a:srgbClr val="756F6F"/>
                </a:solidFill>
              </a:rPr>
              <a:t> </a:t>
            </a:r>
            <a:r>
              <a:rPr sz="2000" spc="-10" dirty="0">
                <a:solidFill>
                  <a:srgbClr val="756F6F"/>
                </a:solidFill>
              </a:rPr>
              <a:t>Assessment</a:t>
            </a:r>
            <a:endParaRPr sz="2000"/>
          </a:p>
        </p:txBody>
      </p:sp>
      <p:sp>
        <p:nvSpPr>
          <p:cNvPr id="3" name="object 3"/>
          <p:cNvSpPr txBox="1"/>
          <p:nvPr/>
        </p:nvSpPr>
        <p:spPr>
          <a:xfrm>
            <a:off x="9408652" y="6558274"/>
            <a:ext cx="2019300" cy="185420"/>
          </a:xfrm>
          <a:prstGeom prst="rect">
            <a:avLst/>
          </a:prstGeom>
        </p:spPr>
        <p:txBody>
          <a:bodyPr vert="horz" wrap="square" lIns="0" tIns="12700" rIns="0" bIns="0" rtlCol="0">
            <a:spAutoFit/>
          </a:bodyPr>
          <a:lstStyle/>
          <a:p>
            <a:pPr marL="12700">
              <a:lnSpc>
                <a:spcPct val="100000"/>
              </a:lnSpc>
              <a:spcBef>
                <a:spcPts val="100"/>
              </a:spcBef>
            </a:pPr>
            <a:r>
              <a:rPr sz="1050" spc="-10" dirty="0">
                <a:solidFill>
                  <a:srgbClr val="CD9146"/>
                </a:solidFill>
                <a:latin typeface="Arial MT"/>
                <a:cs typeface="Arial MT"/>
              </a:rPr>
              <a:t>#TCCC-CPP-PPT-</a:t>
            </a:r>
            <a:r>
              <a:rPr sz="1050" dirty="0">
                <a:solidFill>
                  <a:srgbClr val="CD9146"/>
                </a:solidFill>
                <a:latin typeface="Arial MT"/>
                <a:cs typeface="Arial MT"/>
              </a:rPr>
              <a:t>05</a:t>
            </a:r>
            <a:r>
              <a:rPr sz="1050" spc="31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a:t>
            </a:r>
            <a:r>
              <a:rPr sz="1050" spc="-5"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spc="-50" dirty="0">
                <a:latin typeface="Arial MT"/>
                <a:cs typeface="Arial MT"/>
              </a:rPr>
              <a:t>3</a:t>
            </a:r>
            <a:endParaRPr sz="1200">
              <a:latin typeface="Arial MT"/>
              <a:cs typeface="Arial MT"/>
            </a:endParaRPr>
          </a:p>
        </p:txBody>
      </p:sp>
      <p:sp>
        <p:nvSpPr>
          <p:cNvPr id="6" name="object 6"/>
          <p:cNvSpPr/>
          <p:nvPr/>
        </p:nvSpPr>
        <p:spPr>
          <a:xfrm>
            <a:off x="486918" y="1366264"/>
            <a:ext cx="11294110" cy="4491355"/>
          </a:xfrm>
          <a:custGeom>
            <a:avLst/>
            <a:gdLst/>
            <a:ahLst/>
            <a:cxnLst/>
            <a:rect l="l" t="t" r="r" b="b"/>
            <a:pathLst>
              <a:path w="11294110" h="4491355">
                <a:moveTo>
                  <a:pt x="0" y="245351"/>
                </a:moveTo>
                <a:lnTo>
                  <a:pt x="4984" y="195902"/>
                </a:lnTo>
                <a:lnTo>
                  <a:pt x="19280" y="149847"/>
                </a:lnTo>
                <a:lnTo>
                  <a:pt x="41900" y="108170"/>
                </a:lnTo>
                <a:lnTo>
                  <a:pt x="71859" y="71859"/>
                </a:lnTo>
                <a:lnTo>
                  <a:pt x="108170" y="41900"/>
                </a:lnTo>
                <a:lnTo>
                  <a:pt x="149847" y="19280"/>
                </a:lnTo>
                <a:lnTo>
                  <a:pt x="195902" y="4984"/>
                </a:lnTo>
                <a:lnTo>
                  <a:pt x="245351" y="0"/>
                </a:lnTo>
                <a:lnTo>
                  <a:pt x="11048250" y="0"/>
                </a:lnTo>
                <a:lnTo>
                  <a:pt x="11097699" y="4984"/>
                </a:lnTo>
                <a:lnTo>
                  <a:pt x="11143754" y="19280"/>
                </a:lnTo>
                <a:lnTo>
                  <a:pt x="11185431" y="41900"/>
                </a:lnTo>
                <a:lnTo>
                  <a:pt x="11221742" y="71859"/>
                </a:lnTo>
                <a:lnTo>
                  <a:pt x="11251701" y="108170"/>
                </a:lnTo>
                <a:lnTo>
                  <a:pt x="11274321" y="149847"/>
                </a:lnTo>
                <a:lnTo>
                  <a:pt x="11288617" y="195902"/>
                </a:lnTo>
                <a:lnTo>
                  <a:pt x="11293602" y="245351"/>
                </a:lnTo>
                <a:lnTo>
                  <a:pt x="11293602" y="4245876"/>
                </a:lnTo>
                <a:lnTo>
                  <a:pt x="11288617" y="4295325"/>
                </a:lnTo>
                <a:lnTo>
                  <a:pt x="11274321" y="4341380"/>
                </a:lnTo>
                <a:lnTo>
                  <a:pt x="11251701" y="4383057"/>
                </a:lnTo>
                <a:lnTo>
                  <a:pt x="11221742" y="4419368"/>
                </a:lnTo>
                <a:lnTo>
                  <a:pt x="11185431" y="4449327"/>
                </a:lnTo>
                <a:lnTo>
                  <a:pt x="11143754" y="4471947"/>
                </a:lnTo>
                <a:lnTo>
                  <a:pt x="11097699" y="4486243"/>
                </a:lnTo>
                <a:lnTo>
                  <a:pt x="11048250" y="4491228"/>
                </a:lnTo>
                <a:lnTo>
                  <a:pt x="245351" y="4491228"/>
                </a:lnTo>
                <a:lnTo>
                  <a:pt x="195902" y="4486243"/>
                </a:lnTo>
                <a:lnTo>
                  <a:pt x="149847" y="4471947"/>
                </a:lnTo>
                <a:lnTo>
                  <a:pt x="108170" y="4449327"/>
                </a:lnTo>
                <a:lnTo>
                  <a:pt x="71859" y="4419368"/>
                </a:lnTo>
                <a:lnTo>
                  <a:pt x="41900" y="4383057"/>
                </a:lnTo>
                <a:lnTo>
                  <a:pt x="19280" y="4341380"/>
                </a:lnTo>
                <a:lnTo>
                  <a:pt x="4984" y="4295325"/>
                </a:lnTo>
                <a:lnTo>
                  <a:pt x="0" y="4245876"/>
                </a:lnTo>
                <a:lnTo>
                  <a:pt x="0" y="245351"/>
                </a:lnTo>
                <a:close/>
              </a:path>
            </a:pathLst>
          </a:custGeom>
          <a:ln w="28575">
            <a:solidFill>
              <a:srgbClr val="D7D9D7"/>
            </a:solidFill>
          </a:ln>
        </p:spPr>
        <p:txBody>
          <a:bodyPr wrap="square" lIns="0" tIns="0" rIns="0" bIns="0" rtlCol="0"/>
          <a:lstStyle/>
          <a:p>
            <a:endParaRPr/>
          </a:p>
        </p:txBody>
      </p:sp>
      <p:sp>
        <p:nvSpPr>
          <p:cNvPr id="7" name="object 7"/>
          <p:cNvSpPr txBox="1"/>
          <p:nvPr/>
        </p:nvSpPr>
        <p:spPr>
          <a:xfrm>
            <a:off x="1147197" y="886052"/>
            <a:ext cx="8484870" cy="1088390"/>
          </a:xfrm>
          <a:prstGeom prst="rect">
            <a:avLst/>
          </a:prstGeom>
        </p:spPr>
        <p:txBody>
          <a:bodyPr vert="horz" wrap="square" lIns="0" tIns="12700" rIns="0" bIns="0" rtlCol="0">
            <a:spAutoFit/>
          </a:bodyPr>
          <a:lstStyle/>
          <a:p>
            <a:pPr marL="1772285">
              <a:lnSpc>
                <a:spcPct val="100000"/>
              </a:lnSpc>
              <a:spcBef>
                <a:spcPts val="100"/>
              </a:spcBef>
            </a:pPr>
            <a:r>
              <a:rPr sz="2400" b="1" dirty="0">
                <a:latin typeface="Arial"/>
                <a:cs typeface="Arial"/>
              </a:rPr>
              <a:t>1</a:t>
            </a:r>
            <a:r>
              <a:rPr sz="2400" b="1" spc="-65" dirty="0">
                <a:latin typeface="Arial"/>
                <a:cs typeface="Arial"/>
              </a:rPr>
              <a:t> </a:t>
            </a:r>
            <a:r>
              <a:rPr sz="2400" b="1" dirty="0">
                <a:latin typeface="Arial"/>
                <a:cs typeface="Arial"/>
              </a:rPr>
              <a:t>x</a:t>
            </a:r>
            <a:r>
              <a:rPr sz="2400" b="1" spc="-55" dirty="0">
                <a:latin typeface="Arial"/>
                <a:cs typeface="Arial"/>
              </a:rPr>
              <a:t> </a:t>
            </a:r>
            <a:r>
              <a:rPr sz="2400" b="1" dirty="0">
                <a:solidFill>
                  <a:srgbClr val="BB8542"/>
                </a:solidFill>
                <a:latin typeface="Arial"/>
                <a:cs typeface="Arial"/>
              </a:rPr>
              <a:t>TERMINAL</a:t>
            </a:r>
            <a:r>
              <a:rPr sz="2400" b="1" spc="-65" dirty="0">
                <a:solidFill>
                  <a:srgbClr val="BB8542"/>
                </a:solidFill>
                <a:latin typeface="Arial"/>
                <a:cs typeface="Arial"/>
              </a:rPr>
              <a:t> </a:t>
            </a:r>
            <a:r>
              <a:rPr sz="2400" b="1" dirty="0">
                <a:solidFill>
                  <a:srgbClr val="BB8542"/>
                </a:solidFill>
                <a:latin typeface="Arial"/>
                <a:cs typeface="Arial"/>
              </a:rPr>
              <a:t>LEARNING</a:t>
            </a:r>
            <a:r>
              <a:rPr sz="2400" b="1" spc="-60" dirty="0">
                <a:solidFill>
                  <a:srgbClr val="BB8542"/>
                </a:solidFill>
                <a:latin typeface="Arial"/>
                <a:cs typeface="Arial"/>
              </a:rPr>
              <a:t> </a:t>
            </a:r>
            <a:r>
              <a:rPr sz="2400" b="1" spc="-10" dirty="0">
                <a:solidFill>
                  <a:srgbClr val="BB8542"/>
                </a:solidFill>
                <a:latin typeface="Arial"/>
                <a:cs typeface="Arial"/>
              </a:rPr>
              <a:t>OBJECTIVES</a:t>
            </a:r>
            <a:endParaRPr sz="2400">
              <a:latin typeface="Arial"/>
              <a:cs typeface="Arial"/>
            </a:endParaRPr>
          </a:p>
          <a:p>
            <a:pPr marL="12700">
              <a:lnSpc>
                <a:spcPts val="1825"/>
              </a:lnSpc>
              <a:spcBef>
                <a:spcPts val="1835"/>
              </a:spcBef>
            </a:pPr>
            <a:r>
              <a:rPr sz="1600" b="1" dirty="0">
                <a:solidFill>
                  <a:srgbClr val="2D3334"/>
                </a:solidFill>
                <a:latin typeface="Arial"/>
                <a:cs typeface="Arial"/>
              </a:rPr>
              <a:t>Given</a:t>
            </a:r>
            <a:r>
              <a:rPr sz="1600" b="1" spc="-20" dirty="0">
                <a:solidFill>
                  <a:srgbClr val="2D3334"/>
                </a:solidFill>
                <a:latin typeface="Arial"/>
                <a:cs typeface="Arial"/>
              </a:rPr>
              <a:t> </a:t>
            </a:r>
            <a:r>
              <a:rPr sz="1600" b="1" dirty="0">
                <a:solidFill>
                  <a:srgbClr val="2D3334"/>
                </a:solidFill>
                <a:latin typeface="Arial"/>
                <a:cs typeface="Arial"/>
              </a:rPr>
              <a:t>a</a:t>
            </a:r>
            <a:r>
              <a:rPr sz="1600" b="1" spc="-30" dirty="0">
                <a:solidFill>
                  <a:srgbClr val="2D3334"/>
                </a:solidFill>
                <a:latin typeface="Arial"/>
                <a:cs typeface="Arial"/>
              </a:rPr>
              <a:t> </a:t>
            </a:r>
            <a:r>
              <a:rPr sz="1600" b="1" dirty="0">
                <a:solidFill>
                  <a:srgbClr val="2D3334"/>
                </a:solidFill>
                <a:latin typeface="Arial"/>
                <a:cs typeface="Arial"/>
              </a:rPr>
              <a:t>combat</a:t>
            </a:r>
            <a:r>
              <a:rPr sz="1600" b="1" spc="-25" dirty="0">
                <a:solidFill>
                  <a:srgbClr val="2D3334"/>
                </a:solidFill>
                <a:latin typeface="Arial"/>
                <a:cs typeface="Arial"/>
              </a:rPr>
              <a:t> </a:t>
            </a:r>
            <a:r>
              <a:rPr sz="1600" b="1" dirty="0">
                <a:solidFill>
                  <a:srgbClr val="2D3334"/>
                </a:solidFill>
                <a:latin typeface="Arial"/>
                <a:cs typeface="Arial"/>
              </a:rPr>
              <a:t>or</a:t>
            </a:r>
            <a:r>
              <a:rPr sz="1600" b="1" spc="-35" dirty="0">
                <a:solidFill>
                  <a:srgbClr val="2D3334"/>
                </a:solidFill>
                <a:latin typeface="Arial"/>
                <a:cs typeface="Arial"/>
              </a:rPr>
              <a:t> </a:t>
            </a:r>
            <a:r>
              <a:rPr sz="1600" b="1" spc="-10" dirty="0">
                <a:solidFill>
                  <a:srgbClr val="2D3334"/>
                </a:solidFill>
                <a:latin typeface="Arial"/>
                <a:cs typeface="Arial"/>
              </a:rPr>
              <a:t>non-</a:t>
            </a:r>
            <a:r>
              <a:rPr sz="1600" b="1" dirty="0">
                <a:solidFill>
                  <a:srgbClr val="2D3334"/>
                </a:solidFill>
                <a:latin typeface="Arial"/>
                <a:cs typeface="Arial"/>
              </a:rPr>
              <a:t>combat</a:t>
            </a:r>
            <a:r>
              <a:rPr sz="1600" b="1" spc="-35" dirty="0">
                <a:solidFill>
                  <a:srgbClr val="2D3334"/>
                </a:solidFill>
                <a:latin typeface="Arial"/>
                <a:cs typeface="Arial"/>
              </a:rPr>
              <a:t> </a:t>
            </a:r>
            <a:r>
              <a:rPr sz="1600" b="1" dirty="0">
                <a:solidFill>
                  <a:srgbClr val="2D3334"/>
                </a:solidFill>
                <a:latin typeface="Arial"/>
                <a:cs typeface="Arial"/>
              </a:rPr>
              <a:t>scenario,</a:t>
            </a:r>
            <a:r>
              <a:rPr sz="1600" b="1" spc="-20" dirty="0">
                <a:solidFill>
                  <a:srgbClr val="2D3334"/>
                </a:solidFill>
                <a:latin typeface="Arial"/>
                <a:cs typeface="Arial"/>
              </a:rPr>
              <a:t> </a:t>
            </a:r>
            <a:r>
              <a:rPr sz="1600" b="1" dirty="0">
                <a:solidFill>
                  <a:srgbClr val="2D3334"/>
                </a:solidFill>
                <a:latin typeface="Arial"/>
                <a:cs typeface="Arial"/>
              </a:rPr>
              <a:t>perform</a:t>
            </a:r>
            <a:r>
              <a:rPr sz="1600" b="1" spc="-30" dirty="0">
                <a:solidFill>
                  <a:srgbClr val="2D3334"/>
                </a:solidFill>
                <a:latin typeface="Arial"/>
                <a:cs typeface="Arial"/>
              </a:rPr>
              <a:t> </a:t>
            </a:r>
            <a:r>
              <a:rPr sz="1600" b="1" dirty="0">
                <a:solidFill>
                  <a:srgbClr val="2D3334"/>
                </a:solidFill>
                <a:latin typeface="Arial"/>
                <a:cs typeface="Arial"/>
              </a:rPr>
              <a:t>a</a:t>
            </a:r>
            <a:r>
              <a:rPr sz="1600" b="1" spc="-30" dirty="0">
                <a:solidFill>
                  <a:srgbClr val="2D3334"/>
                </a:solidFill>
                <a:latin typeface="Arial"/>
                <a:cs typeface="Arial"/>
              </a:rPr>
              <a:t> </a:t>
            </a:r>
            <a:r>
              <a:rPr sz="1600" b="1" dirty="0">
                <a:solidFill>
                  <a:srgbClr val="2D3334"/>
                </a:solidFill>
                <a:latin typeface="Arial"/>
                <a:cs typeface="Arial"/>
              </a:rPr>
              <a:t>Tactical</a:t>
            </a:r>
            <a:r>
              <a:rPr sz="1600" b="1" spc="-15" dirty="0">
                <a:solidFill>
                  <a:srgbClr val="2D3334"/>
                </a:solidFill>
                <a:latin typeface="Arial"/>
                <a:cs typeface="Arial"/>
              </a:rPr>
              <a:t> </a:t>
            </a:r>
            <a:r>
              <a:rPr sz="1600" b="1" dirty="0">
                <a:solidFill>
                  <a:srgbClr val="2D3334"/>
                </a:solidFill>
                <a:latin typeface="Arial"/>
                <a:cs typeface="Arial"/>
              </a:rPr>
              <a:t>Trauma</a:t>
            </a:r>
            <a:r>
              <a:rPr sz="1600" b="1" spc="-25" dirty="0">
                <a:solidFill>
                  <a:srgbClr val="2D3334"/>
                </a:solidFill>
                <a:latin typeface="Arial"/>
                <a:cs typeface="Arial"/>
              </a:rPr>
              <a:t> </a:t>
            </a:r>
            <a:r>
              <a:rPr sz="1600" b="1" spc="-10" dirty="0">
                <a:solidFill>
                  <a:srgbClr val="2D3334"/>
                </a:solidFill>
                <a:latin typeface="Arial"/>
                <a:cs typeface="Arial"/>
              </a:rPr>
              <a:t>Assessment</a:t>
            </a:r>
            <a:endParaRPr sz="1600">
              <a:latin typeface="Arial"/>
              <a:cs typeface="Arial"/>
            </a:endParaRPr>
          </a:p>
          <a:p>
            <a:pPr marL="12700">
              <a:lnSpc>
                <a:spcPts val="1825"/>
              </a:lnSpc>
            </a:pPr>
            <a:r>
              <a:rPr sz="1600" b="1" dirty="0">
                <a:solidFill>
                  <a:srgbClr val="2D3334"/>
                </a:solidFill>
                <a:latin typeface="Arial"/>
                <a:cs typeface="Arial"/>
              </a:rPr>
              <a:t>in</a:t>
            </a:r>
            <a:r>
              <a:rPr sz="1600" b="1" spc="-30" dirty="0">
                <a:solidFill>
                  <a:srgbClr val="2D3334"/>
                </a:solidFill>
                <a:latin typeface="Arial"/>
                <a:cs typeface="Arial"/>
              </a:rPr>
              <a:t> </a:t>
            </a:r>
            <a:r>
              <a:rPr sz="1600" b="1" dirty="0">
                <a:solidFill>
                  <a:srgbClr val="2D3334"/>
                </a:solidFill>
                <a:latin typeface="Arial"/>
                <a:cs typeface="Arial"/>
              </a:rPr>
              <a:t>accordance</a:t>
            </a:r>
            <a:r>
              <a:rPr sz="1600" b="1" spc="-50" dirty="0">
                <a:solidFill>
                  <a:srgbClr val="2D3334"/>
                </a:solidFill>
                <a:latin typeface="Arial"/>
                <a:cs typeface="Arial"/>
              </a:rPr>
              <a:t> </a:t>
            </a:r>
            <a:r>
              <a:rPr sz="1600" b="1" dirty="0">
                <a:solidFill>
                  <a:srgbClr val="2D3334"/>
                </a:solidFill>
                <a:latin typeface="Arial"/>
                <a:cs typeface="Arial"/>
              </a:rPr>
              <a:t>with</a:t>
            </a:r>
            <a:r>
              <a:rPr sz="1600" b="1" spc="-25" dirty="0">
                <a:solidFill>
                  <a:srgbClr val="2D3334"/>
                </a:solidFill>
                <a:latin typeface="Arial"/>
                <a:cs typeface="Arial"/>
              </a:rPr>
              <a:t> </a:t>
            </a:r>
            <a:r>
              <a:rPr sz="1600" b="1" dirty="0">
                <a:solidFill>
                  <a:srgbClr val="2D3334"/>
                </a:solidFill>
                <a:latin typeface="Arial"/>
                <a:cs typeface="Arial"/>
              </a:rPr>
              <a:t>Committee</a:t>
            </a:r>
            <a:r>
              <a:rPr sz="1600" b="1" spc="-35" dirty="0">
                <a:solidFill>
                  <a:srgbClr val="2D3334"/>
                </a:solidFill>
                <a:latin typeface="Arial"/>
                <a:cs typeface="Arial"/>
              </a:rPr>
              <a:t> </a:t>
            </a:r>
            <a:r>
              <a:rPr sz="1600" b="1" dirty="0">
                <a:solidFill>
                  <a:srgbClr val="2D3334"/>
                </a:solidFill>
                <a:latin typeface="Arial"/>
                <a:cs typeface="Arial"/>
              </a:rPr>
              <a:t>on</a:t>
            </a:r>
            <a:r>
              <a:rPr sz="1600" b="1" spc="-45" dirty="0">
                <a:solidFill>
                  <a:srgbClr val="2D3334"/>
                </a:solidFill>
                <a:latin typeface="Arial"/>
                <a:cs typeface="Arial"/>
              </a:rPr>
              <a:t> </a:t>
            </a:r>
            <a:r>
              <a:rPr sz="1600" b="1" dirty="0">
                <a:solidFill>
                  <a:srgbClr val="2D3334"/>
                </a:solidFill>
                <a:latin typeface="Arial"/>
                <a:cs typeface="Arial"/>
              </a:rPr>
              <a:t>Tactical</a:t>
            </a:r>
            <a:r>
              <a:rPr sz="1600" b="1" spc="-20" dirty="0">
                <a:solidFill>
                  <a:srgbClr val="2D3334"/>
                </a:solidFill>
                <a:latin typeface="Arial"/>
                <a:cs typeface="Arial"/>
              </a:rPr>
              <a:t> </a:t>
            </a:r>
            <a:r>
              <a:rPr sz="1600" b="1" dirty="0">
                <a:solidFill>
                  <a:srgbClr val="2D3334"/>
                </a:solidFill>
                <a:latin typeface="Arial"/>
                <a:cs typeface="Arial"/>
              </a:rPr>
              <a:t>Combat</a:t>
            </a:r>
            <a:r>
              <a:rPr sz="1600" b="1" spc="-45" dirty="0">
                <a:solidFill>
                  <a:srgbClr val="2D3334"/>
                </a:solidFill>
                <a:latin typeface="Arial"/>
                <a:cs typeface="Arial"/>
              </a:rPr>
              <a:t> </a:t>
            </a:r>
            <a:r>
              <a:rPr sz="1600" b="1" dirty="0">
                <a:solidFill>
                  <a:srgbClr val="2D3334"/>
                </a:solidFill>
                <a:latin typeface="Arial"/>
                <a:cs typeface="Arial"/>
              </a:rPr>
              <a:t>Casualty</a:t>
            </a:r>
            <a:r>
              <a:rPr sz="1600" b="1" spc="-45" dirty="0">
                <a:solidFill>
                  <a:srgbClr val="2D3334"/>
                </a:solidFill>
                <a:latin typeface="Arial"/>
                <a:cs typeface="Arial"/>
              </a:rPr>
              <a:t> </a:t>
            </a:r>
            <a:r>
              <a:rPr sz="1600" b="1" dirty="0">
                <a:solidFill>
                  <a:srgbClr val="2D3334"/>
                </a:solidFill>
                <a:latin typeface="Arial"/>
                <a:cs typeface="Arial"/>
              </a:rPr>
              <a:t>Care</a:t>
            </a:r>
            <a:r>
              <a:rPr sz="1600" b="1" spc="-40" dirty="0">
                <a:solidFill>
                  <a:srgbClr val="2D3334"/>
                </a:solidFill>
                <a:latin typeface="Arial"/>
                <a:cs typeface="Arial"/>
              </a:rPr>
              <a:t> </a:t>
            </a:r>
            <a:r>
              <a:rPr sz="1600" b="1" dirty="0">
                <a:solidFill>
                  <a:srgbClr val="2D3334"/>
                </a:solidFill>
                <a:latin typeface="Arial"/>
                <a:cs typeface="Arial"/>
              </a:rPr>
              <a:t>(CoTCCC)</a:t>
            </a:r>
            <a:r>
              <a:rPr sz="1600" b="1" spc="-45" dirty="0">
                <a:solidFill>
                  <a:srgbClr val="2D3334"/>
                </a:solidFill>
                <a:latin typeface="Arial"/>
                <a:cs typeface="Arial"/>
              </a:rPr>
              <a:t> </a:t>
            </a:r>
            <a:r>
              <a:rPr sz="1600" b="1" spc="-10" dirty="0">
                <a:solidFill>
                  <a:srgbClr val="2D3334"/>
                </a:solidFill>
                <a:latin typeface="Arial"/>
                <a:cs typeface="Arial"/>
              </a:rPr>
              <a:t>Guidelines.</a:t>
            </a:r>
            <a:endParaRPr sz="1600">
              <a:latin typeface="Arial"/>
              <a:cs typeface="Arial"/>
            </a:endParaRPr>
          </a:p>
        </p:txBody>
      </p:sp>
      <p:pic>
        <p:nvPicPr>
          <p:cNvPr id="8" name="object 8"/>
          <p:cNvPicPr/>
          <p:nvPr/>
        </p:nvPicPr>
        <p:blipFill>
          <a:blip r:embed="rId4" cstate="print"/>
          <a:stretch>
            <a:fillRect/>
          </a:stretch>
        </p:blipFill>
        <p:spPr>
          <a:xfrm>
            <a:off x="3857804" y="6458579"/>
            <a:ext cx="213590" cy="213600"/>
          </a:xfrm>
          <a:prstGeom prst="rect">
            <a:avLst/>
          </a:prstGeom>
        </p:spPr>
      </p:pic>
      <p:sp>
        <p:nvSpPr>
          <p:cNvPr id="9" name="object 9"/>
          <p:cNvSpPr txBox="1"/>
          <p:nvPr/>
        </p:nvSpPr>
        <p:spPr>
          <a:xfrm>
            <a:off x="991985" y="5936871"/>
            <a:ext cx="7722234" cy="741680"/>
          </a:xfrm>
          <a:prstGeom prst="rect">
            <a:avLst/>
          </a:prstGeom>
        </p:spPr>
        <p:txBody>
          <a:bodyPr vert="horz" wrap="square" lIns="0" tIns="12700" rIns="0" bIns="0" rtlCol="0">
            <a:spAutoFit/>
          </a:bodyPr>
          <a:lstStyle/>
          <a:p>
            <a:pPr marL="1918335">
              <a:lnSpc>
                <a:spcPct val="100000"/>
              </a:lnSpc>
              <a:spcBef>
                <a:spcPts val="100"/>
              </a:spcBef>
            </a:pPr>
            <a:r>
              <a:rPr sz="2400" b="1" dirty="0">
                <a:latin typeface="Arial"/>
                <a:cs typeface="Arial"/>
              </a:rPr>
              <a:t>5</a:t>
            </a:r>
            <a:r>
              <a:rPr sz="2400" b="1" spc="-60" dirty="0">
                <a:latin typeface="Arial"/>
                <a:cs typeface="Arial"/>
              </a:rPr>
              <a:t> </a:t>
            </a:r>
            <a:r>
              <a:rPr sz="2400" b="1" dirty="0">
                <a:latin typeface="Arial"/>
                <a:cs typeface="Arial"/>
              </a:rPr>
              <a:t>x</a:t>
            </a:r>
            <a:r>
              <a:rPr sz="2400" b="1" spc="-50" dirty="0">
                <a:latin typeface="Arial"/>
                <a:cs typeface="Arial"/>
              </a:rPr>
              <a:t> </a:t>
            </a:r>
            <a:r>
              <a:rPr sz="2400" b="1" dirty="0">
                <a:solidFill>
                  <a:srgbClr val="BB8542"/>
                </a:solidFill>
                <a:latin typeface="Arial"/>
                <a:cs typeface="Arial"/>
              </a:rPr>
              <a:t>ENABLING</a:t>
            </a:r>
            <a:r>
              <a:rPr sz="2400" b="1" spc="-55" dirty="0">
                <a:solidFill>
                  <a:srgbClr val="BB8542"/>
                </a:solidFill>
                <a:latin typeface="Arial"/>
                <a:cs typeface="Arial"/>
              </a:rPr>
              <a:t> </a:t>
            </a:r>
            <a:r>
              <a:rPr sz="2400" b="1" dirty="0">
                <a:solidFill>
                  <a:srgbClr val="BB8542"/>
                </a:solidFill>
                <a:latin typeface="Arial"/>
                <a:cs typeface="Arial"/>
              </a:rPr>
              <a:t>LEARNING</a:t>
            </a:r>
            <a:r>
              <a:rPr sz="2400" b="1" spc="-55" dirty="0">
                <a:solidFill>
                  <a:srgbClr val="BB8542"/>
                </a:solidFill>
                <a:latin typeface="Arial"/>
                <a:cs typeface="Arial"/>
              </a:rPr>
              <a:t> </a:t>
            </a:r>
            <a:r>
              <a:rPr sz="2400" b="1" spc="-10" dirty="0">
                <a:solidFill>
                  <a:srgbClr val="BB8542"/>
                </a:solidFill>
                <a:latin typeface="Arial"/>
                <a:cs typeface="Arial"/>
              </a:rPr>
              <a:t>OBJECTIVES</a:t>
            </a:r>
            <a:endParaRPr sz="2400">
              <a:latin typeface="Arial"/>
              <a:cs typeface="Arial"/>
            </a:endParaRPr>
          </a:p>
          <a:p>
            <a:pPr marL="12700">
              <a:lnSpc>
                <a:spcPct val="100000"/>
              </a:lnSpc>
              <a:spcBef>
                <a:spcPts val="1075"/>
              </a:spcBef>
              <a:tabLst>
                <a:tab pos="3139440" algn="l"/>
                <a:tab pos="5020310" algn="l"/>
              </a:tabLst>
            </a:pPr>
            <a:r>
              <a:rPr sz="1400" dirty="0">
                <a:solidFill>
                  <a:srgbClr val="2D3334"/>
                </a:solidFill>
                <a:latin typeface="Arial MT"/>
                <a:cs typeface="Arial MT"/>
              </a:rPr>
              <a:t>=</a:t>
            </a:r>
            <a:r>
              <a:rPr sz="1400" spc="-35" dirty="0">
                <a:solidFill>
                  <a:srgbClr val="2D3334"/>
                </a:solidFill>
                <a:latin typeface="Arial MT"/>
                <a:cs typeface="Arial MT"/>
              </a:rPr>
              <a:t> </a:t>
            </a:r>
            <a:r>
              <a:rPr sz="1400" b="1" dirty="0">
                <a:solidFill>
                  <a:srgbClr val="2D3334"/>
                </a:solidFill>
                <a:latin typeface="Arial"/>
                <a:cs typeface="Arial"/>
              </a:rPr>
              <a:t>Terminal</a:t>
            </a:r>
            <a:r>
              <a:rPr sz="1400" b="1" spc="-35" dirty="0">
                <a:solidFill>
                  <a:srgbClr val="2D3334"/>
                </a:solidFill>
                <a:latin typeface="Arial"/>
                <a:cs typeface="Arial"/>
              </a:rPr>
              <a:t> </a:t>
            </a:r>
            <a:r>
              <a:rPr sz="1400" b="1" dirty="0">
                <a:solidFill>
                  <a:srgbClr val="2D3334"/>
                </a:solidFill>
                <a:latin typeface="Arial"/>
                <a:cs typeface="Arial"/>
              </a:rPr>
              <a:t>Learning</a:t>
            </a:r>
            <a:r>
              <a:rPr sz="1400" b="1" spc="-40" dirty="0">
                <a:solidFill>
                  <a:srgbClr val="2D3334"/>
                </a:solidFill>
                <a:latin typeface="Arial"/>
                <a:cs typeface="Arial"/>
              </a:rPr>
              <a:t> </a:t>
            </a:r>
            <a:r>
              <a:rPr sz="1400" b="1" spc="-10" dirty="0">
                <a:solidFill>
                  <a:srgbClr val="2D3334"/>
                </a:solidFill>
                <a:latin typeface="Arial"/>
                <a:cs typeface="Arial"/>
              </a:rPr>
              <a:t>Objectives</a:t>
            </a:r>
            <a:r>
              <a:rPr sz="1400" b="1" dirty="0">
                <a:solidFill>
                  <a:srgbClr val="2D3334"/>
                </a:solidFill>
                <a:latin typeface="Arial"/>
                <a:cs typeface="Arial"/>
              </a:rPr>
              <a:t>	</a:t>
            </a:r>
            <a:r>
              <a:rPr sz="1400" dirty="0">
                <a:solidFill>
                  <a:srgbClr val="2D3334"/>
                </a:solidFill>
                <a:latin typeface="Arial MT"/>
                <a:cs typeface="Arial MT"/>
              </a:rPr>
              <a:t>=</a:t>
            </a:r>
            <a:r>
              <a:rPr sz="1400" spc="-20" dirty="0">
                <a:solidFill>
                  <a:srgbClr val="2D3334"/>
                </a:solidFill>
                <a:latin typeface="Arial MT"/>
                <a:cs typeface="Arial MT"/>
              </a:rPr>
              <a:t> </a:t>
            </a:r>
            <a:r>
              <a:rPr sz="1400" dirty="0">
                <a:solidFill>
                  <a:srgbClr val="2D3334"/>
                </a:solidFill>
                <a:latin typeface="Arial MT"/>
                <a:cs typeface="Arial MT"/>
              </a:rPr>
              <a:t>Cognitive</a:t>
            </a:r>
            <a:r>
              <a:rPr sz="1400" spc="-35" dirty="0">
                <a:solidFill>
                  <a:srgbClr val="2D3334"/>
                </a:solidFill>
                <a:latin typeface="Arial MT"/>
                <a:cs typeface="Arial MT"/>
              </a:rPr>
              <a:t> </a:t>
            </a:r>
            <a:r>
              <a:rPr sz="1400" spc="-20" dirty="0">
                <a:solidFill>
                  <a:srgbClr val="2D3334"/>
                </a:solidFill>
                <a:latin typeface="Arial MT"/>
                <a:cs typeface="Arial MT"/>
              </a:rPr>
              <a:t>ELOs</a:t>
            </a:r>
            <a:r>
              <a:rPr sz="1400" dirty="0">
                <a:solidFill>
                  <a:srgbClr val="2D3334"/>
                </a:solidFill>
                <a:latin typeface="Arial MT"/>
                <a:cs typeface="Arial MT"/>
              </a:rPr>
              <a:t>	=</a:t>
            </a:r>
            <a:r>
              <a:rPr sz="1400" spc="-25" dirty="0">
                <a:solidFill>
                  <a:srgbClr val="2D3334"/>
                </a:solidFill>
                <a:latin typeface="Arial MT"/>
                <a:cs typeface="Arial MT"/>
              </a:rPr>
              <a:t> </a:t>
            </a:r>
            <a:r>
              <a:rPr sz="1400" dirty="0">
                <a:solidFill>
                  <a:srgbClr val="2D3334"/>
                </a:solidFill>
                <a:latin typeface="Arial MT"/>
                <a:cs typeface="Arial MT"/>
              </a:rPr>
              <a:t>Performance</a:t>
            </a:r>
            <a:r>
              <a:rPr sz="1400" spc="-40"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grpSp>
        <p:nvGrpSpPr>
          <p:cNvPr id="10" name="object 10"/>
          <p:cNvGrpSpPr/>
          <p:nvPr/>
        </p:nvGrpSpPr>
        <p:grpSpPr>
          <a:xfrm>
            <a:off x="692086" y="2099500"/>
            <a:ext cx="10892155" cy="1697989"/>
            <a:chOff x="692086" y="2099500"/>
            <a:chExt cx="10892155" cy="1697989"/>
          </a:xfrm>
        </p:grpSpPr>
        <p:sp>
          <p:nvSpPr>
            <p:cNvPr id="11" name="object 11"/>
            <p:cNvSpPr/>
            <p:nvPr/>
          </p:nvSpPr>
          <p:spPr>
            <a:xfrm>
              <a:off x="706373" y="2113788"/>
              <a:ext cx="10863580" cy="0"/>
            </a:xfrm>
            <a:custGeom>
              <a:avLst/>
              <a:gdLst/>
              <a:ahLst/>
              <a:cxnLst/>
              <a:rect l="l" t="t" r="r" b="b"/>
              <a:pathLst>
                <a:path w="10863580">
                  <a:moveTo>
                    <a:pt x="0" y="0"/>
                  </a:moveTo>
                  <a:lnTo>
                    <a:pt x="10863275" y="0"/>
                  </a:lnTo>
                </a:path>
              </a:pathLst>
            </a:custGeom>
            <a:ln w="28575">
              <a:solidFill>
                <a:srgbClr val="898B8B"/>
              </a:solidFill>
              <a:prstDash val="dot"/>
            </a:ln>
          </p:spPr>
          <p:txBody>
            <a:bodyPr wrap="square" lIns="0" tIns="0" rIns="0" bIns="0" rtlCol="0"/>
            <a:lstStyle/>
            <a:p>
              <a:endParaRPr/>
            </a:p>
          </p:txBody>
        </p:sp>
        <p:pic>
          <p:nvPicPr>
            <p:cNvPr id="12" name="object 12"/>
            <p:cNvPicPr/>
            <p:nvPr/>
          </p:nvPicPr>
          <p:blipFill>
            <a:blip r:embed="rId5" cstate="print"/>
            <a:stretch>
              <a:fillRect/>
            </a:stretch>
          </p:blipFill>
          <p:spPr>
            <a:xfrm>
              <a:off x="751290" y="2340597"/>
              <a:ext cx="183083" cy="183083"/>
            </a:xfrm>
            <a:prstGeom prst="rect">
              <a:avLst/>
            </a:prstGeom>
          </p:spPr>
        </p:pic>
        <p:pic>
          <p:nvPicPr>
            <p:cNvPr id="13" name="object 13"/>
            <p:cNvPicPr/>
            <p:nvPr/>
          </p:nvPicPr>
          <p:blipFill>
            <a:blip r:embed="rId5" cstate="print"/>
            <a:stretch>
              <a:fillRect/>
            </a:stretch>
          </p:blipFill>
          <p:spPr>
            <a:xfrm>
              <a:off x="751290" y="3253983"/>
              <a:ext cx="183083" cy="183083"/>
            </a:xfrm>
            <a:prstGeom prst="rect">
              <a:avLst/>
            </a:prstGeom>
          </p:spPr>
        </p:pic>
        <p:pic>
          <p:nvPicPr>
            <p:cNvPr id="14" name="object 14"/>
            <p:cNvPicPr/>
            <p:nvPr/>
          </p:nvPicPr>
          <p:blipFill>
            <a:blip r:embed="rId6" cstate="print"/>
            <a:stretch>
              <a:fillRect/>
            </a:stretch>
          </p:blipFill>
          <p:spPr>
            <a:xfrm>
              <a:off x="751290" y="3613901"/>
              <a:ext cx="183083" cy="183083"/>
            </a:xfrm>
            <a:prstGeom prst="rect">
              <a:avLst/>
            </a:prstGeom>
          </p:spPr>
        </p:pic>
      </p:grpSp>
      <p:sp>
        <p:nvSpPr>
          <p:cNvPr id="15" name="object 15"/>
          <p:cNvSpPr txBox="1"/>
          <p:nvPr/>
        </p:nvSpPr>
        <p:spPr>
          <a:xfrm>
            <a:off x="707985" y="1500376"/>
            <a:ext cx="307975" cy="330200"/>
          </a:xfrm>
          <a:prstGeom prst="rect">
            <a:avLst/>
          </a:prstGeom>
        </p:spPr>
        <p:txBody>
          <a:bodyPr vert="horz" wrap="square" lIns="0" tIns="12065" rIns="0" bIns="0" rtlCol="0">
            <a:spAutoFit/>
          </a:bodyPr>
          <a:lstStyle/>
          <a:p>
            <a:pPr marL="12700">
              <a:lnSpc>
                <a:spcPct val="100000"/>
              </a:lnSpc>
              <a:spcBef>
                <a:spcPts val="95"/>
              </a:spcBef>
            </a:pPr>
            <a:r>
              <a:rPr sz="2000" b="1" spc="-25" dirty="0">
                <a:solidFill>
                  <a:srgbClr val="BB8542"/>
                </a:solidFill>
                <a:latin typeface="Arial"/>
                <a:cs typeface="Arial"/>
              </a:rPr>
              <a:t>05</a:t>
            </a:r>
            <a:endParaRPr sz="2000">
              <a:latin typeface="Arial"/>
              <a:cs typeface="Arial"/>
            </a:endParaRPr>
          </a:p>
        </p:txBody>
      </p:sp>
      <p:sp>
        <p:nvSpPr>
          <p:cNvPr id="16" name="object 16"/>
          <p:cNvSpPr txBox="1"/>
          <p:nvPr/>
        </p:nvSpPr>
        <p:spPr>
          <a:xfrm>
            <a:off x="717881" y="6393868"/>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BB8542"/>
                </a:solidFill>
                <a:latin typeface="Arial"/>
                <a:cs typeface="Arial"/>
              </a:rPr>
              <a:t>#</a:t>
            </a:r>
            <a:endParaRPr sz="2000">
              <a:latin typeface="Arial"/>
              <a:cs typeface="Arial"/>
            </a:endParaRPr>
          </a:p>
        </p:txBody>
      </p:sp>
      <p:sp>
        <p:nvSpPr>
          <p:cNvPr id="17" name="object 17"/>
          <p:cNvSpPr txBox="1"/>
          <p:nvPr/>
        </p:nvSpPr>
        <p:spPr>
          <a:xfrm>
            <a:off x="1085349" y="2157533"/>
            <a:ext cx="10050145" cy="2261235"/>
          </a:xfrm>
          <a:prstGeom prst="rect">
            <a:avLst/>
          </a:prstGeom>
        </p:spPr>
        <p:txBody>
          <a:bodyPr vert="horz" wrap="square" lIns="0" tIns="128270" rIns="0" bIns="0" rtlCol="0">
            <a:spAutoFit/>
          </a:bodyPr>
          <a:lstStyle/>
          <a:p>
            <a:pPr marL="435609" lvl="1" indent="-422909">
              <a:lnSpc>
                <a:spcPct val="100000"/>
              </a:lnSpc>
              <a:spcBef>
                <a:spcPts val="1010"/>
              </a:spcBef>
              <a:buFont typeface="Arial"/>
              <a:buAutoNum type="arabicPeriod"/>
              <a:tabLst>
                <a:tab pos="435609" algn="l"/>
              </a:tabLst>
            </a:pPr>
            <a:r>
              <a:rPr sz="1600" dirty="0">
                <a:solidFill>
                  <a:srgbClr val="2D3334"/>
                </a:solidFill>
                <a:latin typeface="Arial MT"/>
                <a:cs typeface="Arial MT"/>
              </a:rPr>
              <a:t>Identify</a:t>
            </a:r>
            <a:r>
              <a:rPr sz="1600" spc="-15" dirty="0">
                <a:solidFill>
                  <a:srgbClr val="2D3334"/>
                </a:solidFill>
                <a:latin typeface="Arial MT"/>
                <a:cs typeface="Arial MT"/>
              </a:rPr>
              <a:t> </a:t>
            </a:r>
            <a:r>
              <a:rPr sz="1600" dirty="0">
                <a:solidFill>
                  <a:srgbClr val="2D3334"/>
                </a:solidFill>
                <a:latin typeface="Arial MT"/>
                <a:cs typeface="Arial MT"/>
              </a:rPr>
              <a:t>the</a:t>
            </a:r>
            <a:r>
              <a:rPr sz="1600" spc="-20" dirty="0">
                <a:solidFill>
                  <a:srgbClr val="2D3334"/>
                </a:solidFill>
                <a:latin typeface="Arial MT"/>
                <a:cs typeface="Arial MT"/>
              </a:rPr>
              <a:t> </a:t>
            </a:r>
            <a:r>
              <a:rPr sz="1600" dirty="0">
                <a:solidFill>
                  <a:srgbClr val="2D3334"/>
                </a:solidFill>
                <a:latin typeface="Arial MT"/>
                <a:cs typeface="Arial MT"/>
              </a:rPr>
              <a:t>common</a:t>
            </a:r>
            <a:r>
              <a:rPr sz="1600" spc="-20" dirty="0">
                <a:solidFill>
                  <a:srgbClr val="2D3334"/>
                </a:solidFill>
                <a:latin typeface="Arial MT"/>
                <a:cs typeface="Arial MT"/>
              </a:rPr>
              <a:t> </a:t>
            </a:r>
            <a:r>
              <a:rPr sz="1600" dirty="0">
                <a:solidFill>
                  <a:srgbClr val="2D3334"/>
                </a:solidFill>
                <a:latin typeface="Arial MT"/>
                <a:cs typeface="Arial MT"/>
              </a:rPr>
              <a:t>causes</a:t>
            </a:r>
            <a:r>
              <a:rPr sz="1600" spc="-30" dirty="0">
                <a:solidFill>
                  <a:srgbClr val="2D3334"/>
                </a:solidFill>
                <a:latin typeface="Arial MT"/>
                <a:cs typeface="Arial MT"/>
              </a:rPr>
              <a:t> </a:t>
            </a:r>
            <a:r>
              <a:rPr sz="1600" dirty="0">
                <a:solidFill>
                  <a:srgbClr val="2D3334"/>
                </a:solidFill>
                <a:latin typeface="Arial MT"/>
                <a:cs typeface="Arial MT"/>
              </a:rPr>
              <a:t>of</a:t>
            </a:r>
            <a:r>
              <a:rPr sz="1600" spc="-20" dirty="0">
                <a:solidFill>
                  <a:srgbClr val="2D3334"/>
                </a:solidFill>
                <a:latin typeface="Arial MT"/>
                <a:cs typeface="Arial MT"/>
              </a:rPr>
              <a:t> </a:t>
            </a:r>
            <a:r>
              <a:rPr sz="1600" dirty="0">
                <a:solidFill>
                  <a:srgbClr val="2D3334"/>
                </a:solidFill>
                <a:latin typeface="Arial MT"/>
                <a:cs typeface="Arial MT"/>
              </a:rPr>
              <a:t>altered</a:t>
            </a:r>
            <a:r>
              <a:rPr sz="1600" spc="-25" dirty="0">
                <a:solidFill>
                  <a:srgbClr val="2D3334"/>
                </a:solidFill>
                <a:latin typeface="Arial MT"/>
                <a:cs typeface="Arial MT"/>
              </a:rPr>
              <a:t> </a:t>
            </a:r>
            <a:r>
              <a:rPr sz="1600" dirty="0">
                <a:solidFill>
                  <a:srgbClr val="2D3334"/>
                </a:solidFill>
                <a:latin typeface="Arial MT"/>
                <a:cs typeface="Arial MT"/>
              </a:rPr>
              <a:t>mental</a:t>
            </a:r>
            <a:r>
              <a:rPr sz="1600" spc="-15" dirty="0">
                <a:solidFill>
                  <a:srgbClr val="2D3334"/>
                </a:solidFill>
                <a:latin typeface="Arial MT"/>
                <a:cs typeface="Arial MT"/>
              </a:rPr>
              <a:t> </a:t>
            </a:r>
            <a:r>
              <a:rPr sz="1600" dirty="0">
                <a:solidFill>
                  <a:srgbClr val="2D3334"/>
                </a:solidFill>
                <a:latin typeface="Arial MT"/>
                <a:cs typeface="Arial MT"/>
              </a:rPr>
              <a:t>status</a:t>
            </a:r>
            <a:r>
              <a:rPr sz="1600" spc="-15" dirty="0">
                <a:solidFill>
                  <a:srgbClr val="2D3334"/>
                </a:solidFill>
                <a:latin typeface="Arial MT"/>
                <a:cs typeface="Arial MT"/>
              </a:rPr>
              <a:t> </a:t>
            </a:r>
            <a:r>
              <a:rPr sz="1600" dirty="0">
                <a:solidFill>
                  <a:srgbClr val="2D3334"/>
                </a:solidFill>
                <a:latin typeface="Arial MT"/>
                <a:cs typeface="Arial MT"/>
              </a:rPr>
              <a:t>in</a:t>
            </a:r>
            <a:r>
              <a:rPr sz="1600" spc="-30" dirty="0">
                <a:solidFill>
                  <a:srgbClr val="2D3334"/>
                </a:solidFill>
                <a:latin typeface="Arial MT"/>
                <a:cs typeface="Arial MT"/>
              </a:rPr>
              <a:t> </a:t>
            </a:r>
            <a:r>
              <a:rPr sz="1600" dirty="0">
                <a:solidFill>
                  <a:srgbClr val="2D3334"/>
                </a:solidFill>
                <a:latin typeface="Arial MT"/>
                <a:cs typeface="Arial MT"/>
              </a:rPr>
              <a:t>combat</a:t>
            </a:r>
            <a:r>
              <a:rPr sz="1600" spc="-20" dirty="0">
                <a:solidFill>
                  <a:srgbClr val="2D3334"/>
                </a:solidFill>
                <a:latin typeface="Arial MT"/>
                <a:cs typeface="Arial MT"/>
              </a:rPr>
              <a:t> </a:t>
            </a:r>
            <a:r>
              <a:rPr sz="1600" dirty="0">
                <a:solidFill>
                  <a:srgbClr val="2D3334"/>
                </a:solidFill>
                <a:latin typeface="Arial MT"/>
                <a:cs typeface="Arial MT"/>
              </a:rPr>
              <a:t>or</a:t>
            </a:r>
            <a:r>
              <a:rPr sz="1600" spc="-15" dirty="0">
                <a:solidFill>
                  <a:srgbClr val="2D3334"/>
                </a:solidFill>
                <a:latin typeface="Arial MT"/>
                <a:cs typeface="Arial MT"/>
              </a:rPr>
              <a:t> </a:t>
            </a:r>
            <a:r>
              <a:rPr sz="1600" spc="-10" dirty="0">
                <a:solidFill>
                  <a:srgbClr val="2D3334"/>
                </a:solidFill>
                <a:latin typeface="Arial MT"/>
                <a:cs typeface="Arial MT"/>
              </a:rPr>
              <a:t>non-</a:t>
            </a:r>
            <a:r>
              <a:rPr sz="1600" dirty="0">
                <a:solidFill>
                  <a:srgbClr val="2D3334"/>
                </a:solidFill>
                <a:latin typeface="Arial MT"/>
                <a:cs typeface="Arial MT"/>
              </a:rPr>
              <a:t>combat</a:t>
            </a:r>
            <a:r>
              <a:rPr sz="1600" spc="-15" dirty="0">
                <a:solidFill>
                  <a:srgbClr val="2D3334"/>
                </a:solidFill>
                <a:latin typeface="Arial MT"/>
                <a:cs typeface="Arial MT"/>
              </a:rPr>
              <a:t> </a:t>
            </a:r>
            <a:r>
              <a:rPr sz="1600" spc="-10" dirty="0">
                <a:solidFill>
                  <a:srgbClr val="2D3334"/>
                </a:solidFill>
                <a:latin typeface="Arial MT"/>
                <a:cs typeface="Arial MT"/>
              </a:rPr>
              <a:t>environments.</a:t>
            </a:r>
            <a:endParaRPr sz="1600">
              <a:latin typeface="Arial MT"/>
              <a:cs typeface="Arial MT"/>
            </a:endParaRPr>
          </a:p>
          <a:p>
            <a:pPr marL="436245" marR="5080" lvl="1" indent="-424180">
              <a:lnSpc>
                <a:spcPts val="1730"/>
              </a:lnSpc>
              <a:spcBef>
                <a:spcPts val="1130"/>
              </a:spcBef>
              <a:buFont typeface="Arial"/>
              <a:buAutoNum type="arabicPeriod"/>
              <a:tabLst>
                <a:tab pos="436245" algn="l"/>
              </a:tabLst>
            </a:pPr>
            <a:r>
              <a:rPr sz="1600" dirty="0">
                <a:solidFill>
                  <a:srgbClr val="2D3334"/>
                </a:solidFill>
                <a:latin typeface="Arial MT"/>
                <a:cs typeface="Arial MT"/>
              </a:rPr>
              <a:t>Identify</a:t>
            </a:r>
            <a:r>
              <a:rPr sz="1600" spc="-20" dirty="0">
                <a:solidFill>
                  <a:srgbClr val="2D3334"/>
                </a:solidFill>
                <a:latin typeface="Arial MT"/>
                <a:cs typeface="Arial MT"/>
              </a:rPr>
              <a:t> </a:t>
            </a:r>
            <a:r>
              <a:rPr sz="1600" dirty="0">
                <a:solidFill>
                  <a:srgbClr val="2D3334"/>
                </a:solidFill>
                <a:latin typeface="Arial MT"/>
                <a:cs typeface="Arial MT"/>
              </a:rPr>
              <a:t>the</a:t>
            </a:r>
            <a:r>
              <a:rPr sz="1600" spc="-25" dirty="0">
                <a:solidFill>
                  <a:srgbClr val="2D3334"/>
                </a:solidFill>
                <a:latin typeface="Arial MT"/>
                <a:cs typeface="Arial MT"/>
              </a:rPr>
              <a:t> </a:t>
            </a:r>
            <a:r>
              <a:rPr sz="1600" dirty="0">
                <a:solidFill>
                  <a:srgbClr val="2D3334"/>
                </a:solidFill>
                <a:latin typeface="Arial MT"/>
                <a:cs typeface="Arial MT"/>
              </a:rPr>
              <a:t>importance</a:t>
            </a:r>
            <a:r>
              <a:rPr sz="1600" spc="-30" dirty="0">
                <a:solidFill>
                  <a:srgbClr val="2D3334"/>
                </a:solidFill>
                <a:latin typeface="Arial MT"/>
                <a:cs typeface="Arial MT"/>
              </a:rPr>
              <a:t> </a:t>
            </a:r>
            <a:r>
              <a:rPr sz="1600" dirty="0">
                <a:solidFill>
                  <a:srgbClr val="2D3334"/>
                </a:solidFill>
                <a:latin typeface="Arial MT"/>
                <a:cs typeface="Arial MT"/>
              </a:rPr>
              <a:t>of</a:t>
            </a:r>
            <a:r>
              <a:rPr sz="1600" spc="-20" dirty="0">
                <a:solidFill>
                  <a:srgbClr val="2D3334"/>
                </a:solidFill>
                <a:latin typeface="Arial MT"/>
                <a:cs typeface="Arial MT"/>
              </a:rPr>
              <a:t> </a:t>
            </a:r>
            <a:r>
              <a:rPr sz="1600" dirty="0">
                <a:solidFill>
                  <a:srgbClr val="2D3334"/>
                </a:solidFill>
                <a:latin typeface="Arial MT"/>
                <a:cs typeface="Arial MT"/>
              </a:rPr>
              <a:t>disarming</a:t>
            </a:r>
            <a:r>
              <a:rPr sz="1600" spc="-35" dirty="0">
                <a:solidFill>
                  <a:srgbClr val="2D3334"/>
                </a:solidFill>
                <a:latin typeface="Arial MT"/>
                <a:cs typeface="Arial MT"/>
              </a:rPr>
              <a:t> </a:t>
            </a:r>
            <a:r>
              <a:rPr sz="1600" dirty="0">
                <a:solidFill>
                  <a:srgbClr val="2D3334"/>
                </a:solidFill>
                <a:latin typeface="Arial MT"/>
                <a:cs typeface="Arial MT"/>
              </a:rPr>
              <a:t>and</a:t>
            </a:r>
            <a:r>
              <a:rPr sz="1600" spc="-30" dirty="0">
                <a:solidFill>
                  <a:srgbClr val="2D3334"/>
                </a:solidFill>
                <a:latin typeface="Arial MT"/>
                <a:cs typeface="Arial MT"/>
              </a:rPr>
              <a:t> </a:t>
            </a:r>
            <a:r>
              <a:rPr sz="1600" dirty="0">
                <a:solidFill>
                  <a:srgbClr val="2D3334"/>
                </a:solidFill>
                <a:latin typeface="Arial MT"/>
                <a:cs typeface="Arial MT"/>
              </a:rPr>
              <a:t>securing</a:t>
            </a:r>
            <a:r>
              <a:rPr sz="1600" spc="-45" dirty="0">
                <a:solidFill>
                  <a:srgbClr val="2D3334"/>
                </a:solidFill>
                <a:latin typeface="Arial MT"/>
                <a:cs typeface="Arial MT"/>
              </a:rPr>
              <a:t> </a:t>
            </a:r>
            <a:r>
              <a:rPr sz="1600" dirty="0">
                <a:solidFill>
                  <a:srgbClr val="2D3334"/>
                </a:solidFill>
                <a:latin typeface="Arial MT"/>
                <a:cs typeface="Arial MT"/>
              </a:rPr>
              <a:t>the</a:t>
            </a:r>
            <a:r>
              <a:rPr sz="1600" spc="-25" dirty="0">
                <a:solidFill>
                  <a:srgbClr val="2D3334"/>
                </a:solidFill>
                <a:latin typeface="Arial MT"/>
                <a:cs typeface="Arial MT"/>
              </a:rPr>
              <a:t> </a:t>
            </a:r>
            <a:r>
              <a:rPr sz="1600" dirty="0">
                <a:solidFill>
                  <a:srgbClr val="2D3334"/>
                </a:solidFill>
                <a:latin typeface="Arial MT"/>
                <a:cs typeface="Arial MT"/>
              </a:rPr>
              <a:t>communications</a:t>
            </a:r>
            <a:r>
              <a:rPr sz="1600" spc="-30" dirty="0">
                <a:solidFill>
                  <a:srgbClr val="2D3334"/>
                </a:solidFill>
                <a:latin typeface="Arial MT"/>
                <a:cs typeface="Arial MT"/>
              </a:rPr>
              <a:t> </a:t>
            </a:r>
            <a:r>
              <a:rPr sz="1600" dirty="0">
                <a:solidFill>
                  <a:srgbClr val="2D3334"/>
                </a:solidFill>
                <a:latin typeface="Arial MT"/>
                <a:cs typeface="Arial MT"/>
              </a:rPr>
              <a:t>equipment</a:t>
            </a:r>
            <a:r>
              <a:rPr sz="1600" spc="-25" dirty="0">
                <a:solidFill>
                  <a:srgbClr val="2D3334"/>
                </a:solidFill>
                <a:latin typeface="Arial MT"/>
                <a:cs typeface="Arial MT"/>
              </a:rPr>
              <a:t> </a:t>
            </a:r>
            <a:r>
              <a:rPr sz="1600" dirty="0">
                <a:solidFill>
                  <a:srgbClr val="2D3334"/>
                </a:solidFill>
                <a:latin typeface="Arial MT"/>
                <a:cs typeface="Arial MT"/>
              </a:rPr>
              <a:t>of</a:t>
            </a:r>
            <a:r>
              <a:rPr sz="1600" spc="-20" dirty="0">
                <a:solidFill>
                  <a:srgbClr val="2D3334"/>
                </a:solidFill>
                <a:latin typeface="Arial MT"/>
                <a:cs typeface="Arial MT"/>
              </a:rPr>
              <a:t> </a:t>
            </a:r>
            <a:r>
              <a:rPr sz="1600" dirty="0">
                <a:solidFill>
                  <a:srgbClr val="2D3334"/>
                </a:solidFill>
                <a:latin typeface="Arial MT"/>
                <a:cs typeface="Arial MT"/>
              </a:rPr>
              <a:t>a</a:t>
            </a:r>
            <a:r>
              <a:rPr sz="1600" spc="-30" dirty="0">
                <a:solidFill>
                  <a:srgbClr val="2D3334"/>
                </a:solidFill>
                <a:latin typeface="Arial MT"/>
                <a:cs typeface="Arial MT"/>
              </a:rPr>
              <a:t> </a:t>
            </a:r>
            <a:r>
              <a:rPr sz="1600" dirty="0">
                <a:solidFill>
                  <a:srgbClr val="2D3334"/>
                </a:solidFill>
                <a:latin typeface="Arial MT"/>
                <a:cs typeface="Arial MT"/>
              </a:rPr>
              <a:t>casualty</a:t>
            </a:r>
            <a:r>
              <a:rPr sz="1600" spc="-35" dirty="0">
                <a:solidFill>
                  <a:srgbClr val="2D3334"/>
                </a:solidFill>
                <a:latin typeface="Arial MT"/>
                <a:cs typeface="Arial MT"/>
              </a:rPr>
              <a:t> </a:t>
            </a:r>
            <a:r>
              <a:rPr sz="1600" dirty="0">
                <a:solidFill>
                  <a:srgbClr val="2D3334"/>
                </a:solidFill>
                <a:latin typeface="Arial MT"/>
                <a:cs typeface="Arial MT"/>
              </a:rPr>
              <a:t>with</a:t>
            </a:r>
            <a:r>
              <a:rPr sz="1600" spc="-40" dirty="0">
                <a:solidFill>
                  <a:srgbClr val="2D3334"/>
                </a:solidFill>
                <a:latin typeface="Arial MT"/>
                <a:cs typeface="Arial MT"/>
              </a:rPr>
              <a:t> </a:t>
            </a:r>
            <a:r>
              <a:rPr sz="1600" spc="-10" dirty="0">
                <a:solidFill>
                  <a:srgbClr val="2D3334"/>
                </a:solidFill>
                <a:latin typeface="Arial MT"/>
                <a:cs typeface="Arial MT"/>
              </a:rPr>
              <a:t>altered </a:t>
            </a:r>
            <a:r>
              <a:rPr sz="1600" dirty="0">
                <a:solidFill>
                  <a:srgbClr val="2D3334"/>
                </a:solidFill>
                <a:latin typeface="Arial MT"/>
                <a:cs typeface="Arial MT"/>
              </a:rPr>
              <a:t>mental</a:t>
            </a:r>
            <a:r>
              <a:rPr sz="1600" spc="-55" dirty="0">
                <a:solidFill>
                  <a:srgbClr val="2D3334"/>
                </a:solidFill>
                <a:latin typeface="Arial MT"/>
                <a:cs typeface="Arial MT"/>
              </a:rPr>
              <a:t> </a:t>
            </a:r>
            <a:r>
              <a:rPr sz="1600" spc="-10" dirty="0">
                <a:solidFill>
                  <a:srgbClr val="2D3334"/>
                </a:solidFill>
                <a:latin typeface="Arial MT"/>
                <a:cs typeface="Arial MT"/>
              </a:rPr>
              <a:t>status.</a:t>
            </a:r>
            <a:endParaRPr sz="1600">
              <a:latin typeface="Arial MT"/>
              <a:cs typeface="Arial MT"/>
            </a:endParaRPr>
          </a:p>
          <a:p>
            <a:pPr marL="436245" marR="1059180">
              <a:lnSpc>
                <a:spcPts val="2830"/>
              </a:lnSpc>
              <a:spcBef>
                <a:spcPts val="210"/>
              </a:spcBef>
            </a:pPr>
            <a:r>
              <a:rPr sz="1600" dirty="0">
                <a:solidFill>
                  <a:srgbClr val="2D3334"/>
                </a:solidFill>
                <a:latin typeface="Arial MT"/>
                <a:cs typeface="Arial MT"/>
              </a:rPr>
              <a:t>Identify</a:t>
            </a:r>
            <a:r>
              <a:rPr sz="1600" spc="-20" dirty="0">
                <a:solidFill>
                  <a:srgbClr val="2D3334"/>
                </a:solidFill>
                <a:latin typeface="Arial MT"/>
                <a:cs typeface="Arial MT"/>
              </a:rPr>
              <a:t> </a:t>
            </a:r>
            <a:r>
              <a:rPr sz="1600" dirty="0">
                <a:solidFill>
                  <a:srgbClr val="2D3334"/>
                </a:solidFill>
                <a:latin typeface="Arial MT"/>
                <a:cs typeface="Arial MT"/>
              </a:rPr>
              <a:t>the</a:t>
            </a:r>
            <a:r>
              <a:rPr sz="1600" spc="-25" dirty="0">
                <a:solidFill>
                  <a:srgbClr val="2D3334"/>
                </a:solidFill>
                <a:latin typeface="Arial MT"/>
                <a:cs typeface="Arial MT"/>
              </a:rPr>
              <a:t> </a:t>
            </a:r>
            <a:r>
              <a:rPr sz="1600" dirty="0">
                <a:solidFill>
                  <a:srgbClr val="2D3334"/>
                </a:solidFill>
                <a:latin typeface="Arial MT"/>
                <a:cs typeface="Arial MT"/>
              </a:rPr>
              <a:t>importance</a:t>
            </a:r>
            <a:r>
              <a:rPr sz="1600" spc="-25" dirty="0">
                <a:solidFill>
                  <a:srgbClr val="2D3334"/>
                </a:solidFill>
                <a:latin typeface="Arial MT"/>
                <a:cs typeface="Arial MT"/>
              </a:rPr>
              <a:t> </a:t>
            </a:r>
            <a:r>
              <a:rPr sz="1600" dirty="0">
                <a:solidFill>
                  <a:srgbClr val="2D3334"/>
                </a:solidFill>
                <a:latin typeface="Arial MT"/>
                <a:cs typeface="Arial MT"/>
              </a:rPr>
              <a:t>and</a:t>
            </a:r>
            <a:r>
              <a:rPr sz="1600" spc="-30" dirty="0">
                <a:solidFill>
                  <a:srgbClr val="2D3334"/>
                </a:solidFill>
                <a:latin typeface="Arial MT"/>
                <a:cs typeface="Arial MT"/>
              </a:rPr>
              <a:t> </a:t>
            </a:r>
            <a:r>
              <a:rPr sz="1600" dirty="0">
                <a:solidFill>
                  <a:srgbClr val="2D3334"/>
                </a:solidFill>
                <a:latin typeface="Arial MT"/>
                <a:cs typeface="Arial MT"/>
              </a:rPr>
              <a:t>techniques</a:t>
            </a:r>
            <a:r>
              <a:rPr sz="1600" spc="-35" dirty="0">
                <a:solidFill>
                  <a:srgbClr val="2D3334"/>
                </a:solidFill>
                <a:latin typeface="Arial MT"/>
                <a:cs typeface="Arial MT"/>
              </a:rPr>
              <a:t> </a:t>
            </a:r>
            <a:r>
              <a:rPr sz="1600" dirty="0">
                <a:solidFill>
                  <a:srgbClr val="2D3334"/>
                </a:solidFill>
                <a:latin typeface="Arial MT"/>
                <a:cs typeface="Arial MT"/>
              </a:rPr>
              <a:t>of</a:t>
            </a:r>
            <a:r>
              <a:rPr sz="1600" spc="-20" dirty="0">
                <a:solidFill>
                  <a:srgbClr val="2D3334"/>
                </a:solidFill>
                <a:latin typeface="Arial MT"/>
                <a:cs typeface="Arial MT"/>
              </a:rPr>
              <a:t> </a:t>
            </a:r>
            <a:r>
              <a:rPr sz="1600" dirty="0">
                <a:solidFill>
                  <a:srgbClr val="2D3334"/>
                </a:solidFill>
                <a:latin typeface="Arial MT"/>
                <a:cs typeface="Arial MT"/>
              </a:rPr>
              <a:t>communicating</a:t>
            </a:r>
            <a:r>
              <a:rPr sz="1600" spc="-30" dirty="0">
                <a:solidFill>
                  <a:srgbClr val="2D3334"/>
                </a:solidFill>
                <a:latin typeface="Arial MT"/>
                <a:cs typeface="Arial MT"/>
              </a:rPr>
              <a:t> </a:t>
            </a:r>
            <a:r>
              <a:rPr sz="1600" dirty="0">
                <a:solidFill>
                  <a:srgbClr val="2D3334"/>
                </a:solidFill>
                <a:latin typeface="Arial MT"/>
                <a:cs typeface="Arial MT"/>
              </a:rPr>
              <a:t>with</a:t>
            </a:r>
            <a:r>
              <a:rPr sz="1600" spc="-35" dirty="0">
                <a:solidFill>
                  <a:srgbClr val="2D3334"/>
                </a:solidFill>
                <a:latin typeface="Arial MT"/>
                <a:cs typeface="Arial MT"/>
              </a:rPr>
              <a:t> </a:t>
            </a:r>
            <a:r>
              <a:rPr sz="1600" dirty="0">
                <a:solidFill>
                  <a:srgbClr val="2D3334"/>
                </a:solidFill>
                <a:latin typeface="Arial MT"/>
                <a:cs typeface="Arial MT"/>
              </a:rPr>
              <a:t>a</a:t>
            </a:r>
            <a:r>
              <a:rPr sz="1600" spc="-30" dirty="0">
                <a:solidFill>
                  <a:srgbClr val="2D3334"/>
                </a:solidFill>
                <a:latin typeface="Arial MT"/>
                <a:cs typeface="Arial MT"/>
              </a:rPr>
              <a:t> </a:t>
            </a:r>
            <a:r>
              <a:rPr sz="1600" dirty="0">
                <a:solidFill>
                  <a:srgbClr val="2D3334"/>
                </a:solidFill>
                <a:latin typeface="Arial MT"/>
                <a:cs typeface="Arial MT"/>
              </a:rPr>
              <a:t>casualty</a:t>
            </a:r>
            <a:r>
              <a:rPr sz="1600" spc="-30" dirty="0">
                <a:solidFill>
                  <a:srgbClr val="2D3334"/>
                </a:solidFill>
                <a:latin typeface="Arial MT"/>
                <a:cs typeface="Arial MT"/>
              </a:rPr>
              <a:t> </a:t>
            </a:r>
            <a:r>
              <a:rPr sz="1600" dirty="0">
                <a:solidFill>
                  <a:srgbClr val="2D3334"/>
                </a:solidFill>
                <a:latin typeface="Arial MT"/>
                <a:cs typeface="Arial MT"/>
              </a:rPr>
              <a:t>in</a:t>
            </a:r>
            <a:r>
              <a:rPr sz="1600" spc="-35" dirty="0">
                <a:solidFill>
                  <a:srgbClr val="2D3334"/>
                </a:solidFill>
                <a:latin typeface="Arial MT"/>
                <a:cs typeface="Arial MT"/>
              </a:rPr>
              <a:t> </a:t>
            </a:r>
            <a:r>
              <a:rPr sz="1600" dirty="0">
                <a:solidFill>
                  <a:srgbClr val="2D3334"/>
                </a:solidFill>
                <a:latin typeface="Arial MT"/>
                <a:cs typeface="Arial MT"/>
              </a:rPr>
              <a:t>Tactical</a:t>
            </a:r>
            <a:r>
              <a:rPr sz="1600" spc="-40" dirty="0">
                <a:solidFill>
                  <a:srgbClr val="2D3334"/>
                </a:solidFill>
                <a:latin typeface="Arial MT"/>
                <a:cs typeface="Arial MT"/>
              </a:rPr>
              <a:t> </a:t>
            </a:r>
            <a:r>
              <a:rPr sz="1600" dirty="0">
                <a:solidFill>
                  <a:srgbClr val="2D3334"/>
                </a:solidFill>
                <a:latin typeface="Arial MT"/>
                <a:cs typeface="Arial MT"/>
              </a:rPr>
              <a:t>Field</a:t>
            </a:r>
            <a:r>
              <a:rPr sz="1600" spc="-40" dirty="0">
                <a:solidFill>
                  <a:srgbClr val="2D3334"/>
                </a:solidFill>
                <a:latin typeface="Arial MT"/>
                <a:cs typeface="Arial MT"/>
              </a:rPr>
              <a:t> </a:t>
            </a:r>
            <a:r>
              <a:rPr sz="1600" spc="-10" dirty="0">
                <a:solidFill>
                  <a:srgbClr val="2D3334"/>
                </a:solidFill>
                <a:latin typeface="Arial MT"/>
                <a:cs typeface="Arial MT"/>
              </a:rPr>
              <a:t>Care. </a:t>
            </a:r>
            <a:r>
              <a:rPr sz="1600" dirty="0">
                <a:solidFill>
                  <a:srgbClr val="2D3334"/>
                </a:solidFill>
                <a:latin typeface="Arial MT"/>
                <a:cs typeface="Arial MT"/>
              </a:rPr>
              <a:t>Describe</a:t>
            </a:r>
            <a:r>
              <a:rPr sz="1600" spc="-50" dirty="0">
                <a:solidFill>
                  <a:srgbClr val="2D3334"/>
                </a:solidFill>
                <a:latin typeface="Arial MT"/>
                <a:cs typeface="Arial MT"/>
              </a:rPr>
              <a:t> </a:t>
            </a:r>
            <a:r>
              <a:rPr sz="1600" dirty="0">
                <a:solidFill>
                  <a:srgbClr val="2D3334"/>
                </a:solidFill>
                <a:latin typeface="Arial MT"/>
                <a:cs typeface="Arial MT"/>
              </a:rPr>
              <a:t>the</a:t>
            </a:r>
            <a:r>
              <a:rPr sz="1600" spc="-25" dirty="0">
                <a:solidFill>
                  <a:srgbClr val="2D3334"/>
                </a:solidFill>
                <a:latin typeface="Arial MT"/>
                <a:cs typeface="Arial MT"/>
              </a:rPr>
              <a:t> </a:t>
            </a:r>
            <a:r>
              <a:rPr sz="1600" dirty="0">
                <a:solidFill>
                  <a:srgbClr val="2D3334"/>
                </a:solidFill>
                <a:latin typeface="Arial MT"/>
                <a:cs typeface="Arial MT"/>
              </a:rPr>
              <a:t>importance</a:t>
            </a:r>
            <a:r>
              <a:rPr sz="1600" spc="-25" dirty="0">
                <a:solidFill>
                  <a:srgbClr val="2D3334"/>
                </a:solidFill>
                <a:latin typeface="Arial MT"/>
                <a:cs typeface="Arial MT"/>
              </a:rPr>
              <a:t> </a:t>
            </a:r>
            <a:r>
              <a:rPr sz="1600" dirty="0">
                <a:solidFill>
                  <a:srgbClr val="2D3334"/>
                </a:solidFill>
                <a:latin typeface="Arial MT"/>
                <a:cs typeface="Arial MT"/>
              </a:rPr>
              <a:t>of</a:t>
            </a:r>
            <a:r>
              <a:rPr sz="1600" spc="-20" dirty="0">
                <a:solidFill>
                  <a:srgbClr val="2D3334"/>
                </a:solidFill>
                <a:latin typeface="Arial MT"/>
                <a:cs typeface="Arial MT"/>
              </a:rPr>
              <a:t> </a:t>
            </a:r>
            <a:r>
              <a:rPr sz="1600" dirty="0">
                <a:solidFill>
                  <a:srgbClr val="2D3334"/>
                </a:solidFill>
                <a:latin typeface="Arial MT"/>
                <a:cs typeface="Arial MT"/>
              </a:rPr>
              <a:t>body</a:t>
            </a:r>
            <a:r>
              <a:rPr sz="1600" spc="-30" dirty="0">
                <a:solidFill>
                  <a:srgbClr val="2D3334"/>
                </a:solidFill>
                <a:latin typeface="Arial MT"/>
                <a:cs typeface="Arial MT"/>
              </a:rPr>
              <a:t> </a:t>
            </a:r>
            <a:r>
              <a:rPr sz="1600" dirty="0">
                <a:solidFill>
                  <a:srgbClr val="2D3334"/>
                </a:solidFill>
                <a:latin typeface="Arial MT"/>
                <a:cs typeface="Arial MT"/>
              </a:rPr>
              <a:t>substance</a:t>
            </a:r>
            <a:r>
              <a:rPr sz="1600" spc="-40" dirty="0">
                <a:solidFill>
                  <a:srgbClr val="2D3334"/>
                </a:solidFill>
                <a:latin typeface="Arial MT"/>
                <a:cs typeface="Arial MT"/>
              </a:rPr>
              <a:t> </a:t>
            </a:r>
            <a:r>
              <a:rPr sz="1600" dirty="0">
                <a:solidFill>
                  <a:srgbClr val="2D3334"/>
                </a:solidFill>
                <a:latin typeface="Arial MT"/>
                <a:cs typeface="Arial MT"/>
              </a:rPr>
              <a:t>isolation</a:t>
            </a:r>
            <a:r>
              <a:rPr sz="1600" spc="-40" dirty="0">
                <a:solidFill>
                  <a:srgbClr val="2D3334"/>
                </a:solidFill>
                <a:latin typeface="Arial MT"/>
                <a:cs typeface="Arial MT"/>
              </a:rPr>
              <a:t> </a:t>
            </a:r>
            <a:r>
              <a:rPr sz="1600" dirty="0">
                <a:solidFill>
                  <a:srgbClr val="2D3334"/>
                </a:solidFill>
                <a:latin typeface="Arial MT"/>
                <a:cs typeface="Arial MT"/>
              </a:rPr>
              <a:t>considerations</a:t>
            </a:r>
            <a:r>
              <a:rPr sz="1600" spc="-35" dirty="0">
                <a:solidFill>
                  <a:srgbClr val="2D3334"/>
                </a:solidFill>
                <a:latin typeface="Arial MT"/>
                <a:cs typeface="Arial MT"/>
              </a:rPr>
              <a:t> </a:t>
            </a:r>
            <a:r>
              <a:rPr sz="1600" dirty="0">
                <a:solidFill>
                  <a:srgbClr val="2D3334"/>
                </a:solidFill>
                <a:latin typeface="Arial MT"/>
                <a:cs typeface="Arial MT"/>
              </a:rPr>
              <a:t>in</a:t>
            </a:r>
            <a:r>
              <a:rPr sz="1600" spc="-35" dirty="0">
                <a:solidFill>
                  <a:srgbClr val="2D3334"/>
                </a:solidFill>
                <a:latin typeface="Arial MT"/>
                <a:cs typeface="Arial MT"/>
              </a:rPr>
              <a:t> </a:t>
            </a:r>
            <a:r>
              <a:rPr sz="1600" dirty="0">
                <a:solidFill>
                  <a:srgbClr val="2D3334"/>
                </a:solidFill>
                <a:latin typeface="Arial MT"/>
                <a:cs typeface="Arial MT"/>
              </a:rPr>
              <a:t>Tactical</a:t>
            </a:r>
            <a:r>
              <a:rPr sz="1600" spc="-40" dirty="0">
                <a:solidFill>
                  <a:srgbClr val="2D3334"/>
                </a:solidFill>
                <a:latin typeface="Arial MT"/>
                <a:cs typeface="Arial MT"/>
              </a:rPr>
              <a:t> </a:t>
            </a:r>
            <a:r>
              <a:rPr sz="1600" dirty="0">
                <a:solidFill>
                  <a:srgbClr val="2D3334"/>
                </a:solidFill>
                <a:latin typeface="Arial MT"/>
                <a:cs typeface="Arial MT"/>
              </a:rPr>
              <a:t>Field</a:t>
            </a:r>
            <a:r>
              <a:rPr sz="1600" spc="-40" dirty="0">
                <a:solidFill>
                  <a:srgbClr val="2D3334"/>
                </a:solidFill>
                <a:latin typeface="Arial MT"/>
                <a:cs typeface="Arial MT"/>
              </a:rPr>
              <a:t> </a:t>
            </a:r>
            <a:r>
              <a:rPr sz="1600" spc="-10" dirty="0">
                <a:solidFill>
                  <a:srgbClr val="2D3334"/>
                </a:solidFill>
                <a:latin typeface="Arial MT"/>
                <a:cs typeface="Arial MT"/>
              </a:rPr>
              <a:t>Care.</a:t>
            </a:r>
            <a:endParaRPr sz="1600">
              <a:latin typeface="Arial MT"/>
              <a:cs typeface="Arial MT"/>
            </a:endParaRPr>
          </a:p>
          <a:p>
            <a:pPr marL="436245" marR="732155">
              <a:lnSpc>
                <a:spcPts val="1730"/>
              </a:lnSpc>
              <a:spcBef>
                <a:spcPts val="880"/>
              </a:spcBef>
            </a:pPr>
            <a:r>
              <a:rPr sz="1600" dirty="0">
                <a:solidFill>
                  <a:srgbClr val="2D3334"/>
                </a:solidFill>
                <a:latin typeface="Arial MT"/>
                <a:cs typeface="Arial MT"/>
              </a:rPr>
              <a:t>Demonstrate</a:t>
            </a:r>
            <a:r>
              <a:rPr sz="1600" spc="-25" dirty="0">
                <a:solidFill>
                  <a:srgbClr val="2D3334"/>
                </a:solidFill>
                <a:latin typeface="Arial MT"/>
                <a:cs typeface="Arial MT"/>
              </a:rPr>
              <a:t> </a:t>
            </a:r>
            <a:r>
              <a:rPr sz="1600" dirty="0">
                <a:solidFill>
                  <a:srgbClr val="2D3334"/>
                </a:solidFill>
                <a:latin typeface="Arial MT"/>
                <a:cs typeface="Arial MT"/>
              </a:rPr>
              <a:t>a</a:t>
            </a:r>
            <a:r>
              <a:rPr sz="1600" spc="-25" dirty="0">
                <a:solidFill>
                  <a:srgbClr val="2D3334"/>
                </a:solidFill>
                <a:latin typeface="Arial MT"/>
                <a:cs typeface="Arial MT"/>
              </a:rPr>
              <a:t> </a:t>
            </a:r>
            <a:r>
              <a:rPr sz="1600" dirty="0">
                <a:solidFill>
                  <a:srgbClr val="2D3334"/>
                </a:solidFill>
                <a:latin typeface="Arial MT"/>
                <a:cs typeface="Arial MT"/>
              </a:rPr>
              <a:t>Tactical</a:t>
            </a:r>
            <a:r>
              <a:rPr sz="1600" spc="-35" dirty="0">
                <a:solidFill>
                  <a:srgbClr val="2D3334"/>
                </a:solidFill>
                <a:latin typeface="Arial MT"/>
                <a:cs typeface="Arial MT"/>
              </a:rPr>
              <a:t> </a:t>
            </a:r>
            <a:r>
              <a:rPr sz="1600" dirty="0">
                <a:solidFill>
                  <a:srgbClr val="2D3334"/>
                </a:solidFill>
                <a:latin typeface="Arial MT"/>
                <a:cs typeface="Arial MT"/>
              </a:rPr>
              <a:t>Trauma</a:t>
            </a:r>
            <a:r>
              <a:rPr sz="1600" spc="-25" dirty="0">
                <a:solidFill>
                  <a:srgbClr val="2D3334"/>
                </a:solidFill>
                <a:latin typeface="Arial MT"/>
                <a:cs typeface="Arial MT"/>
              </a:rPr>
              <a:t> </a:t>
            </a:r>
            <a:r>
              <a:rPr sz="1600" dirty="0">
                <a:solidFill>
                  <a:srgbClr val="2D3334"/>
                </a:solidFill>
                <a:latin typeface="Arial MT"/>
                <a:cs typeface="Arial MT"/>
              </a:rPr>
              <a:t>Assessment</a:t>
            </a:r>
            <a:r>
              <a:rPr sz="1600" spc="-30" dirty="0">
                <a:solidFill>
                  <a:srgbClr val="2D3334"/>
                </a:solidFill>
                <a:latin typeface="Arial MT"/>
                <a:cs typeface="Arial MT"/>
              </a:rPr>
              <a:t> </a:t>
            </a:r>
            <a:r>
              <a:rPr sz="1600" dirty="0">
                <a:solidFill>
                  <a:srgbClr val="2D3334"/>
                </a:solidFill>
                <a:latin typeface="Arial MT"/>
                <a:cs typeface="Arial MT"/>
              </a:rPr>
              <a:t>using</a:t>
            </a:r>
            <a:r>
              <a:rPr sz="1600" spc="-35" dirty="0">
                <a:solidFill>
                  <a:srgbClr val="2D3334"/>
                </a:solidFill>
                <a:latin typeface="Arial MT"/>
                <a:cs typeface="Arial MT"/>
              </a:rPr>
              <a:t> </a:t>
            </a:r>
            <a:r>
              <a:rPr sz="1600" dirty="0">
                <a:solidFill>
                  <a:srgbClr val="2D3334"/>
                </a:solidFill>
                <a:latin typeface="Arial MT"/>
                <a:cs typeface="Arial MT"/>
              </a:rPr>
              <a:t>the</a:t>
            </a:r>
            <a:r>
              <a:rPr sz="1600" spc="-20" dirty="0">
                <a:solidFill>
                  <a:srgbClr val="2D3334"/>
                </a:solidFill>
                <a:latin typeface="Arial MT"/>
                <a:cs typeface="Arial MT"/>
              </a:rPr>
              <a:t> </a:t>
            </a:r>
            <a:r>
              <a:rPr sz="1600" dirty="0">
                <a:solidFill>
                  <a:srgbClr val="2D3334"/>
                </a:solidFill>
                <a:latin typeface="Arial MT"/>
                <a:cs typeface="Arial MT"/>
              </a:rPr>
              <a:t>MARCH</a:t>
            </a:r>
            <a:r>
              <a:rPr sz="1600" spc="-35" dirty="0">
                <a:solidFill>
                  <a:srgbClr val="2D3334"/>
                </a:solidFill>
                <a:latin typeface="Arial MT"/>
                <a:cs typeface="Arial MT"/>
              </a:rPr>
              <a:t> </a:t>
            </a:r>
            <a:r>
              <a:rPr sz="1600" dirty="0">
                <a:solidFill>
                  <a:srgbClr val="2D3334"/>
                </a:solidFill>
                <a:latin typeface="Arial MT"/>
                <a:cs typeface="Arial MT"/>
              </a:rPr>
              <a:t>PAWS</a:t>
            </a:r>
            <a:r>
              <a:rPr sz="1600" spc="-35" dirty="0">
                <a:solidFill>
                  <a:srgbClr val="2D3334"/>
                </a:solidFill>
                <a:latin typeface="Arial MT"/>
                <a:cs typeface="Arial MT"/>
              </a:rPr>
              <a:t> </a:t>
            </a:r>
            <a:r>
              <a:rPr sz="1600" dirty="0">
                <a:solidFill>
                  <a:srgbClr val="2D3334"/>
                </a:solidFill>
                <a:latin typeface="Arial MT"/>
                <a:cs typeface="Arial MT"/>
              </a:rPr>
              <a:t>sequence</a:t>
            </a:r>
            <a:r>
              <a:rPr sz="1600" spc="-45" dirty="0">
                <a:solidFill>
                  <a:srgbClr val="2D3334"/>
                </a:solidFill>
                <a:latin typeface="Arial MT"/>
                <a:cs typeface="Arial MT"/>
              </a:rPr>
              <a:t> </a:t>
            </a:r>
            <a:r>
              <a:rPr sz="1600" dirty="0">
                <a:solidFill>
                  <a:srgbClr val="2D3334"/>
                </a:solidFill>
                <a:latin typeface="Arial MT"/>
                <a:cs typeface="Arial MT"/>
              </a:rPr>
              <a:t>to</a:t>
            </a:r>
            <a:r>
              <a:rPr sz="1600" spc="-20" dirty="0">
                <a:solidFill>
                  <a:srgbClr val="2D3334"/>
                </a:solidFill>
                <a:latin typeface="Arial MT"/>
                <a:cs typeface="Arial MT"/>
              </a:rPr>
              <a:t> </a:t>
            </a:r>
            <a:r>
              <a:rPr sz="1600" dirty="0">
                <a:solidFill>
                  <a:srgbClr val="2D3334"/>
                </a:solidFill>
                <a:latin typeface="Arial MT"/>
                <a:cs typeface="Arial MT"/>
              </a:rPr>
              <a:t>render</a:t>
            </a:r>
            <a:r>
              <a:rPr sz="1600" spc="-15" dirty="0">
                <a:solidFill>
                  <a:srgbClr val="2D3334"/>
                </a:solidFill>
                <a:latin typeface="Arial MT"/>
                <a:cs typeface="Arial MT"/>
              </a:rPr>
              <a:t> </a:t>
            </a:r>
            <a:r>
              <a:rPr sz="1600" dirty="0">
                <a:solidFill>
                  <a:srgbClr val="2D3334"/>
                </a:solidFill>
                <a:latin typeface="Arial MT"/>
                <a:cs typeface="Arial MT"/>
              </a:rPr>
              <a:t>aid</a:t>
            </a:r>
            <a:r>
              <a:rPr sz="1600" spc="-30" dirty="0">
                <a:solidFill>
                  <a:srgbClr val="2D3334"/>
                </a:solidFill>
                <a:latin typeface="Arial MT"/>
                <a:cs typeface="Arial MT"/>
              </a:rPr>
              <a:t> </a:t>
            </a:r>
            <a:r>
              <a:rPr sz="1600" spc="-25" dirty="0">
                <a:solidFill>
                  <a:srgbClr val="2D3334"/>
                </a:solidFill>
                <a:latin typeface="Arial MT"/>
                <a:cs typeface="Arial MT"/>
              </a:rPr>
              <a:t>and </a:t>
            </a:r>
            <a:r>
              <a:rPr sz="1600" dirty="0">
                <a:solidFill>
                  <a:srgbClr val="2D3334"/>
                </a:solidFill>
                <a:latin typeface="Arial MT"/>
                <a:cs typeface="Arial MT"/>
              </a:rPr>
              <a:t>interventions</a:t>
            </a:r>
            <a:r>
              <a:rPr sz="1600" spc="-30" dirty="0">
                <a:solidFill>
                  <a:srgbClr val="2D3334"/>
                </a:solidFill>
                <a:latin typeface="Arial MT"/>
                <a:cs typeface="Arial MT"/>
              </a:rPr>
              <a:t> </a:t>
            </a:r>
            <a:r>
              <a:rPr sz="1600" dirty="0">
                <a:solidFill>
                  <a:srgbClr val="2D3334"/>
                </a:solidFill>
                <a:latin typeface="Arial MT"/>
                <a:cs typeface="Arial MT"/>
              </a:rPr>
              <a:t>to</a:t>
            </a:r>
            <a:r>
              <a:rPr sz="1600" spc="-20" dirty="0">
                <a:solidFill>
                  <a:srgbClr val="2D3334"/>
                </a:solidFill>
                <a:latin typeface="Arial MT"/>
                <a:cs typeface="Arial MT"/>
              </a:rPr>
              <a:t> </a:t>
            </a:r>
            <a:r>
              <a:rPr sz="1600" dirty="0">
                <a:solidFill>
                  <a:srgbClr val="2D3334"/>
                </a:solidFill>
                <a:latin typeface="Arial MT"/>
                <a:cs typeface="Arial MT"/>
              </a:rPr>
              <a:t>a</a:t>
            </a:r>
            <a:r>
              <a:rPr sz="1600" spc="-25" dirty="0">
                <a:solidFill>
                  <a:srgbClr val="2D3334"/>
                </a:solidFill>
                <a:latin typeface="Arial MT"/>
                <a:cs typeface="Arial MT"/>
              </a:rPr>
              <a:t> </a:t>
            </a:r>
            <a:r>
              <a:rPr sz="1600" dirty="0">
                <a:solidFill>
                  <a:srgbClr val="2D3334"/>
                </a:solidFill>
                <a:latin typeface="Arial MT"/>
                <a:cs typeface="Arial MT"/>
              </a:rPr>
              <a:t>casualty</a:t>
            </a:r>
            <a:r>
              <a:rPr sz="1600" spc="-30" dirty="0">
                <a:solidFill>
                  <a:srgbClr val="2D3334"/>
                </a:solidFill>
                <a:latin typeface="Arial MT"/>
                <a:cs typeface="Arial MT"/>
              </a:rPr>
              <a:t> </a:t>
            </a:r>
            <a:r>
              <a:rPr sz="1600" dirty="0">
                <a:solidFill>
                  <a:srgbClr val="2D3334"/>
                </a:solidFill>
                <a:latin typeface="Arial MT"/>
                <a:cs typeface="Arial MT"/>
              </a:rPr>
              <a:t>in</a:t>
            </a:r>
            <a:r>
              <a:rPr sz="1600" spc="-25" dirty="0">
                <a:solidFill>
                  <a:srgbClr val="2D3334"/>
                </a:solidFill>
                <a:latin typeface="Arial MT"/>
                <a:cs typeface="Arial MT"/>
              </a:rPr>
              <a:t> </a:t>
            </a:r>
            <a:r>
              <a:rPr sz="1600" dirty="0">
                <a:solidFill>
                  <a:srgbClr val="2D3334"/>
                </a:solidFill>
                <a:latin typeface="Arial MT"/>
                <a:cs typeface="Arial MT"/>
              </a:rPr>
              <a:t>Tactical</a:t>
            </a:r>
            <a:r>
              <a:rPr sz="1600" spc="-40" dirty="0">
                <a:solidFill>
                  <a:srgbClr val="2D3334"/>
                </a:solidFill>
                <a:latin typeface="Arial MT"/>
                <a:cs typeface="Arial MT"/>
              </a:rPr>
              <a:t> </a:t>
            </a:r>
            <a:r>
              <a:rPr sz="1600" dirty="0">
                <a:solidFill>
                  <a:srgbClr val="2D3334"/>
                </a:solidFill>
                <a:latin typeface="Arial MT"/>
                <a:cs typeface="Arial MT"/>
              </a:rPr>
              <a:t>Field</a:t>
            </a:r>
            <a:r>
              <a:rPr sz="1600" spc="-30" dirty="0">
                <a:solidFill>
                  <a:srgbClr val="2D3334"/>
                </a:solidFill>
                <a:latin typeface="Arial MT"/>
                <a:cs typeface="Arial MT"/>
              </a:rPr>
              <a:t> </a:t>
            </a:r>
            <a:r>
              <a:rPr sz="1600" dirty="0">
                <a:solidFill>
                  <a:srgbClr val="2D3334"/>
                </a:solidFill>
                <a:latin typeface="Arial MT"/>
                <a:cs typeface="Arial MT"/>
              </a:rPr>
              <a:t>Care</a:t>
            </a:r>
            <a:r>
              <a:rPr sz="1600" spc="-30" dirty="0">
                <a:solidFill>
                  <a:srgbClr val="2D3334"/>
                </a:solidFill>
                <a:latin typeface="Arial MT"/>
                <a:cs typeface="Arial MT"/>
              </a:rPr>
              <a:t> </a:t>
            </a:r>
            <a:r>
              <a:rPr sz="1600" dirty="0">
                <a:solidFill>
                  <a:srgbClr val="2D3334"/>
                </a:solidFill>
                <a:latin typeface="Arial MT"/>
                <a:cs typeface="Arial MT"/>
              </a:rPr>
              <a:t>IAW</a:t>
            </a:r>
            <a:r>
              <a:rPr sz="1600" spc="-15" dirty="0">
                <a:solidFill>
                  <a:srgbClr val="2D3334"/>
                </a:solidFill>
                <a:latin typeface="Arial MT"/>
                <a:cs typeface="Arial MT"/>
              </a:rPr>
              <a:t> </a:t>
            </a:r>
            <a:r>
              <a:rPr sz="1600" dirty="0">
                <a:solidFill>
                  <a:srgbClr val="2D3334"/>
                </a:solidFill>
                <a:latin typeface="Arial MT"/>
                <a:cs typeface="Arial MT"/>
              </a:rPr>
              <a:t>CoTCCC</a:t>
            </a:r>
            <a:r>
              <a:rPr sz="1600" spc="-35" dirty="0">
                <a:solidFill>
                  <a:srgbClr val="2D3334"/>
                </a:solidFill>
                <a:latin typeface="Arial MT"/>
                <a:cs typeface="Arial MT"/>
              </a:rPr>
              <a:t> </a:t>
            </a:r>
            <a:r>
              <a:rPr sz="1600" spc="-10" dirty="0">
                <a:solidFill>
                  <a:srgbClr val="2D3334"/>
                </a:solidFill>
                <a:latin typeface="Arial MT"/>
                <a:cs typeface="Arial MT"/>
              </a:rPr>
              <a:t>Guidelines.</a:t>
            </a:r>
            <a:endParaRPr sz="1600">
              <a:latin typeface="Arial MT"/>
              <a:cs typeface="Arial MT"/>
            </a:endParaRPr>
          </a:p>
        </p:txBody>
      </p:sp>
      <p:sp>
        <p:nvSpPr>
          <p:cNvPr id="18" name="object 18"/>
          <p:cNvSpPr txBox="1"/>
          <p:nvPr/>
        </p:nvSpPr>
        <p:spPr>
          <a:xfrm>
            <a:off x="1085349" y="3110105"/>
            <a:ext cx="307975" cy="1078865"/>
          </a:xfrm>
          <a:prstGeom prst="rect">
            <a:avLst/>
          </a:prstGeom>
        </p:spPr>
        <p:txBody>
          <a:bodyPr vert="horz" wrap="square" lIns="0" tIns="116205" rIns="0" bIns="0" rtlCol="0">
            <a:spAutoFit/>
          </a:bodyPr>
          <a:lstStyle/>
          <a:p>
            <a:pPr marL="12700">
              <a:lnSpc>
                <a:spcPct val="100000"/>
              </a:lnSpc>
              <a:spcBef>
                <a:spcPts val="915"/>
              </a:spcBef>
            </a:pPr>
            <a:r>
              <a:rPr sz="1600" b="1" spc="-25" dirty="0">
                <a:solidFill>
                  <a:srgbClr val="2D3334"/>
                </a:solidFill>
                <a:latin typeface="Arial"/>
                <a:cs typeface="Arial"/>
              </a:rPr>
              <a:t>5.3</a:t>
            </a:r>
            <a:endParaRPr sz="1600">
              <a:latin typeface="Arial"/>
              <a:cs typeface="Arial"/>
            </a:endParaRPr>
          </a:p>
          <a:p>
            <a:pPr marL="12700">
              <a:lnSpc>
                <a:spcPct val="100000"/>
              </a:lnSpc>
              <a:spcBef>
                <a:spcPts val="815"/>
              </a:spcBef>
            </a:pPr>
            <a:r>
              <a:rPr sz="1600" b="1" spc="-25" dirty="0">
                <a:solidFill>
                  <a:srgbClr val="2D3334"/>
                </a:solidFill>
                <a:latin typeface="Arial"/>
                <a:cs typeface="Arial"/>
              </a:rPr>
              <a:t>5.4</a:t>
            </a:r>
            <a:endParaRPr sz="1600">
              <a:latin typeface="Arial"/>
              <a:cs typeface="Arial"/>
            </a:endParaRPr>
          </a:p>
          <a:p>
            <a:pPr marL="12700">
              <a:lnSpc>
                <a:spcPct val="100000"/>
              </a:lnSpc>
              <a:spcBef>
                <a:spcPts val="900"/>
              </a:spcBef>
            </a:pPr>
            <a:r>
              <a:rPr sz="1600" b="1" spc="-25" dirty="0">
                <a:solidFill>
                  <a:srgbClr val="2D3334"/>
                </a:solidFill>
                <a:latin typeface="Arial"/>
                <a:cs typeface="Arial"/>
              </a:rPr>
              <a:t>5.5</a:t>
            </a:r>
            <a:endParaRPr sz="1600">
              <a:latin typeface="Arial"/>
              <a:cs typeface="Arial"/>
            </a:endParaRPr>
          </a:p>
        </p:txBody>
      </p:sp>
      <p:grpSp>
        <p:nvGrpSpPr>
          <p:cNvPr id="19" name="object 19"/>
          <p:cNvGrpSpPr/>
          <p:nvPr/>
        </p:nvGrpSpPr>
        <p:grpSpPr>
          <a:xfrm>
            <a:off x="746436" y="2694881"/>
            <a:ext cx="187960" cy="1445260"/>
            <a:chOff x="746436" y="2694881"/>
            <a:chExt cx="187960" cy="1445260"/>
          </a:xfrm>
        </p:grpSpPr>
        <p:pic>
          <p:nvPicPr>
            <p:cNvPr id="20" name="object 20"/>
            <p:cNvPicPr/>
            <p:nvPr/>
          </p:nvPicPr>
          <p:blipFill>
            <a:blip r:embed="rId6" cstate="print"/>
            <a:stretch>
              <a:fillRect/>
            </a:stretch>
          </p:blipFill>
          <p:spPr>
            <a:xfrm>
              <a:off x="751290" y="2694881"/>
              <a:ext cx="183083" cy="183083"/>
            </a:xfrm>
            <a:prstGeom prst="rect">
              <a:avLst/>
            </a:prstGeom>
          </p:spPr>
        </p:pic>
        <p:pic>
          <p:nvPicPr>
            <p:cNvPr id="21" name="object 21"/>
            <p:cNvPicPr/>
            <p:nvPr/>
          </p:nvPicPr>
          <p:blipFill>
            <a:blip r:embed="rId7" cstate="print"/>
            <a:stretch>
              <a:fillRect/>
            </a:stretch>
          </p:blipFill>
          <p:spPr>
            <a:xfrm>
              <a:off x="752786" y="3962899"/>
              <a:ext cx="170383" cy="170383"/>
            </a:xfrm>
            <a:prstGeom prst="rect">
              <a:avLst/>
            </a:prstGeom>
          </p:spPr>
        </p:pic>
        <p:pic>
          <p:nvPicPr>
            <p:cNvPr id="22" name="object 22"/>
            <p:cNvPicPr/>
            <p:nvPr/>
          </p:nvPicPr>
          <p:blipFill>
            <a:blip r:embed="rId8" cstate="print"/>
            <a:stretch>
              <a:fillRect/>
            </a:stretch>
          </p:blipFill>
          <p:spPr>
            <a:xfrm>
              <a:off x="746436" y="3956549"/>
              <a:ext cx="183083" cy="183083"/>
            </a:xfrm>
            <a:prstGeom prst="rect">
              <a:avLst/>
            </a:prstGeom>
          </p:spPr>
        </p:pic>
      </p:grpSp>
      <p:grpSp>
        <p:nvGrpSpPr>
          <p:cNvPr id="23" name="object 23"/>
          <p:cNvGrpSpPr/>
          <p:nvPr/>
        </p:nvGrpSpPr>
        <p:grpSpPr>
          <a:xfrm>
            <a:off x="5721994" y="6449595"/>
            <a:ext cx="219075" cy="219075"/>
            <a:chOff x="5721994" y="6449595"/>
            <a:chExt cx="219075" cy="219075"/>
          </a:xfrm>
        </p:grpSpPr>
        <p:pic>
          <p:nvPicPr>
            <p:cNvPr id="24" name="object 24"/>
            <p:cNvPicPr/>
            <p:nvPr/>
          </p:nvPicPr>
          <p:blipFill>
            <a:blip r:embed="rId9" cstate="print"/>
            <a:stretch>
              <a:fillRect/>
            </a:stretch>
          </p:blipFill>
          <p:spPr>
            <a:xfrm>
              <a:off x="5728344" y="6455945"/>
              <a:ext cx="205976" cy="205976"/>
            </a:xfrm>
            <a:prstGeom prst="rect">
              <a:avLst/>
            </a:prstGeom>
          </p:spPr>
        </p:pic>
        <p:pic>
          <p:nvPicPr>
            <p:cNvPr id="25" name="object 25"/>
            <p:cNvPicPr/>
            <p:nvPr/>
          </p:nvPicPr>
          <p:blipFill>
            <a:blip r:embed="rId10" cstate="print"/>
            <a:stretch>
              <a:fillRect/>
            </a:stretch>
          </p:blipFill>
          <p:spPr>
            <a:xfrm>
              <a:off x="5721994" y="6449595"/>
              <a:ext cx="218676" cy="218676"/>
            </a:xfrm>
            <a:prstGeom prst="rect">
              <a:avLst/>
            </a:prstGeom>
          </p:spPr>
        </p:pic>
      </p:grpSp>
      <p:pic>
        <p:nvPicPr>
          <p:cNvPr id="27" name="Picture 26">
            <a:extLst>
              <a:ext uri="{FF2B5EF4-FFF2-40B4-BE49-F238E27FC236}">
                <a16:creationId xmlns:a16="http://schemas.microsoft.com/office/drawing/2014/main" id="{A81CE9FD-B4B7-B5A7-5169-45E659A52B57}"/>
              </a:ext>
            </a:extLst>
          </p:cNvPr>
          <p:cNvPicPr>
            <a:picLocks noChangeAspect="1"/>
          </p:cNvPicPr>
          <p:nvPr/>
        </p:nvPicPr>
        <p:blipFill>
          <a:blip r:embed="rId11"/>
          <a:stretch>
            <a:fillRect/>
          </a:stretch>
        </p:blipFill>
        <p:spPr>
          <a:xfrm>
            <a:off x="410972" y="1322961"/>
            <a:ext cx="11456773" cy="46303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462416" y="2429739"/>
            <a:ext cx="5957570" cy="743585"/>
          </a:xfrm>
          <a:prstGeom prst="rect">
            <a:avLst/>
          </a:prstGeom>
        </p:spPr>
        <p:txBody>
          <a:bodyPr vert="horz" wrap="square" lIns="0" tIns="51435" rIns="0" bIns="0" rtlCol="0">
            <a:spAutoFit/>
          </a:bodyPr>
          <a:lstStyle/>
          <a:p>
            <a:pPr marL="20955">
              <a:lnSpc>
                <a:spcPct val="100000"/>
              </a:lnSpc>
              <a:spcBef>
                <a:spcPts val="405"/>
              </a:spcBef>
            </a:pPr>
            <a:r>
              <a:rPr sz="2100" b="1" dirty="0">
                <a:latin typeface="Arial"/>
                <a:cs typeface="Arial"/>
              </a:rPr>
              <a:t>RELIABLE</a:t>
            </a:r>
            <a:r>
              <a:rPr sz="2100" b="1" spc="-20" dirty="0">
                <a:latin typeface="Arial"/>
                <a:cs typeface="Arial"/>
              </a:rPr>
              <a:t> </a:t>
            </a:r>
            <a:r>
              <a:rPr sz="2100" b="1" dirty="0">
                <a:latin typeface="Arial"/>
                <a:cs typeface="Arial"/>
              </a:rPr>
              <a:t>&amp;</a:t>
            </a:r>
            <a:r>
              <a:rPr sz="2100" b="1" spc="-15" dirty="0">
                <a:latin typeface="Arial"/>
                <a:cs typeface="Arial"/>
              </a:rPr>
              <a:t> </a:t>
            </a:r>
            <a:r>
              <a:rPr sz="2100" b="1" dirty="0">
                <a:latin typeface="Arial"/>
                <a:cs typeface="Arial"/>
              </a:rPr>
              <a:t>PROVEN</a:t>
            </a:r>
            <a:r>
              <a:rPr sz="2100" b="1" spc="-10" dirty="0">
                <a:latin typeface="Arial"/>
                <a:cs typeface="Arial"/>
              </a:rPr>
              <a:t> METHODOLOGY</a:t>
            </a:r>
            <a:endParaRPr sz="2100">
              <a:latin typeface="Arial"/>
              <a:cs typeface="Arial"/>
            </a:endParaRPr>
          </a:p>
          <a:p>
            <a:pPr marL="12700">
              <a:lnSpc>
                <a:spcPct val="100000"/>
              </a:lnSpc>
              <a:spcBef>
                <a:spcPts val="305"/>
              </a:spcBef>
            </a:pPr>
            <a:r>
              <a:rPr sz="2100" dirty="0">
                <a:latin typeface="Arial MT"/>
                <a:cs typeface="Arial MT"/>
              </a:rPr>
              <a:t>Allows</a:t>
            </a:r>
            <a:r>
              <a:rPr sz="2100" spc="-40" dirty="0">
                <a:latin typeface="Arial MT"/>
                <a:cs typeface="Arial MT"/>
              </a:rPr>
              <a:t> </a:t>
            </a:r>
            <a:r>
              <a:rPr sz="2100" dirty="0">
                <a:latin typeface="Arial MT"/>
                <a:cs typeface="Arial MT"/>
              </a:rPr>
              <a:t>seamless</a:t>
            </a:r>
            <a:r>
              <a:rPr sz="2100" spc="-40" dirty="0">
                <a:latin typeface="Arial MT"/>
                <a:cs typeface="Arial MT"/>
              </a:rPr>
              <a:t> </a:t>
            </a:r>
            <a:r>
              <a:rPr sz="2100" dirty="0">
                <a:latin typeface="Arial MT"/>
                <a:cs typeface="Arial MT"/>
              </a:rPr>
              <a:t>approach</a:t>
            </a:r>
            <a:r>
              <a:rPr sz="2100" spc="-35" dirty="0">
                <a:latin typeface="Arial MT"/>
                <a:cs typeface="Arial MT"/>
              </a:rPr>
              <a:t> </a:t>
            </a:r>
            <a:r>
              <a:rPr sz="2100" dirty="0">
                <a:latin typeface="Arial MT"/>
                <a:cs typeface="Arial MT"/>
              </a:rPr>
              <a:t>for</a:t>
            </a:r>
            <a:r>
              <a:rPr sz="2100" spc="-25" dirty="0">
                <a:latin typeface="Arial MT"/>
                <a:cs typeface="Arial MT"/>
              </a:rPr>
              <a:t> </a:t>
            </a:r>
            <a:r>
              <a:rPr sz="2100" dirty="0">
                <a:latin typeface="Arial MT"/>
                <a:cs typeface="Arial MT"/>
              </a:rPr>
              <a:t>multiple</a:t>
            </a:r>
            <a:r>
              <a:rPr sz="2100" spc="-35" dirty="0">
                <a:latin typeface="Arial MT"/>
                <a:cs typeface="Arial MT"/>
              </a:rPr>
              <a:t> </a:t>
            </a:r>
            <a:r>
              <a:rPr sz="2100" spc="-10" dirty="0">
                <a:latin typeface="Arial MT"/>
                <a:cs typeface="Arial MT"/>
              </a:rPr>
              <a:t>responders</a:t>
            </a:r>
            <a:endParaRPr sz="2100">
              <a:latin typeface="Arial MT"/>
              <a:cs typeface="Arial MT"/>
            </a:endParaRPr>
          </a:p>
        </p:txBody>
      </p:sp>
      <p:sp>
        <p:nvSpPr>
          <p:cNvPr id="5" name="object 5"/>
          <p:cNvSpPr txBox="1">
            <a:spLocks noGrp="1"/>
          </p:cNvSpPr>
          <p:nvPr>
            <p:ph type="title"/>
          </p:nvPr>
        </p:nvSpPr>
        <p:spPr>
          <a:xfrm>
            <a:off x="1587372" y="676950"/>
            <a:ext cx="9020810" cy="1480185"/>
          </a:xfrm>
          <a:prstGeom prst="rect">
            <a:avLst/>
          </a:prstGeom>
        </p:spPr>
        <p:txBody>
          <a:bodyPr vert="horz" wrap="square" lIns="0" tIns="74295" rIns="0" bIns="0" rtlCol="0">
            <a:spAutoFit/>
          </a:bodyPr>
          <a:lstStyle/>
          <a:p>
            <a:pPr marL="12700" marR="5080" indent="2360930">
              <a:lnSpc>
                <a:spcPts val="3890"/>
              </a:lnSpc>
              <a:spcBef>
                <a:spcPts val="585"/>
              </a:spcBef>
            </a:pPr>
            <a:r>
              <a:rPr dirty="0">
                <a:solidFill>
                  <a:srgbClr val="000000"/>
                </a:solidFill>
              </a:rPr>
              <a:t>INTRODUCTION</a:t>
            </a:r>
            <a:r>
              <a:rPr spc="-245" dirty="0">
                <a:solidFill>
                  <a:srgbClr val="000000"/>
                </a:solidFill>
              </a:rPr>
              <a:t> </a:t>
            </a:r>
            <a:r>
              <a:rPr spc="-25" dirty="0">
                <a:solidFill>
                  <a:srgbClr val="000000"/>
                </a:solidFill>
              </a:rPr>
              <a:t>TO</a:t>
            </a:r>
            <a:r>
              <a:rPr spc="900" dirty="0">
                <a:solidFill>
                  <a:srgbClr val="000000"/>
                </a:solidFill>
              </a:rPr>
              <a:t> </a:t>
            </a:r>
            <a:r>
              <a:rPr dirty="0">
                <a:solidFill>
                  <a:srgbClr val="000000"/>
                </a:solidFill>
              </a:rPr>
              <a:t>TACTICAL</a:t>
            </a:r>
            <a:r>
              <a:rPr spc="-120" dirty="0">
                <a:solidFill>
                  <a:srgbClr val="000000"/>
                </a:solidFill>
              </a:rPr>
              <a:t> </a:t>
            </a:r>
            <a:r>
              <a:rPr dirty="0">
                <a:solidFill>
                  <a:srgbClr val="000000"/>
                </a:solidFill>
              </a:rPr>
              <a:t>TRAUMA</a:t>
            </a:r>
            <a:r>
              <a:rPr spc="-120" dirty="0">
                <a:solidFill>
                  <a:srgbClr val="000000"/>
                </a:solidFill>
              </a:rPr>
              <a:t> </a:t>
            </a:r>
            <a:r>
              <a:rPr dirty="0">
                <a:solidFill>
                  <a:srgbClr val="000000"/>
                </a:solidFill>
              </a:rPr>
              <a:t>ASSESSMENT</a:t>
            </a:r>
            <a:r>
              <a:rPr spc="-120" dirty="0">
                <a:solidFill>
                  <a:srgbClr val="000000"/>
                </a:solidFill>
              </a:rPr>
              <a:t> </a:t>
            </a:r>
            <a:r>
              <a:rPr spc="-10" dirty="0">
                <a:solidFill>
                  <a:srgbClr val="000000"/>
                </a:solidFill>
              </a:rPr>
              <a:t>(TTA)</a:t>
            </a:r>
          </a:p>
          <a:p>
            <a:pPr marL="906144">
              <a:lnSpc>
                <a:spcPct val="100000"/>
              </a:lnSpc>
              <a:spcBef>
                <a:spcPts val="665"/>
              </a:spcBef>
            </a:pPr>
            <a:r>
              <a:rPr sz="2100" dirty="0">
                <a:solidFill>
                  <a:srgbClr val="BB8542"/>
                </a:solidFill>
              </a:rPr>
              <a:t>Standardized</a:t>
            </a:r>
            <a:r>
              <a:rPr sz="2100" spc="-45" dirty="0">
                <a:solidFill>
                  <a:srgbClr val="BB8542"/>
                </a:solidFill>
              </a:rPr>
              <a:t> </a:t>
            </a:r>
            <a:r>
              <a:rPr sz="2100" dirty="0">
                <a:solidFill>
                  <a:srgbClr val="BB8542"/>
                </a:solidFill>
              </a:rPr>
              <a:t>Approach</a:t>
            </a:r>
            <a:r>
              <a:rPr sz="2100" spc="-50" dirty="0">
                <a:solidFill>
                  <a:srgbClr val="BB8542"/>
                </a:solidFill>
              </a:rPr>
              <a:t> </a:t>
            </a:r>
            <a:r>
              <a:rPr sz="2100" dirty="0">
                <a:solidFill>
                  <a:srgbClr val="BB8542"/>
                </a:solidFill>
              </a:rPr>
              <a:t>to</a:t>
            </a:r>
            <a:r>
              <a:rPr sz="2100" spc="-30" dirty="0">
                <a:solidFill>
                  <a:srgbClr val="BB8542"/>
                </a:solidFill>
              </a:rPr>
              <a:t> </a:t>
            </a:r>
            <a:r>
              <a:rPr sz="2100" dirty="0">
                <a:solidFill>
                  <a:srgbClr val="BB8542"/>
                </a:solidFill>
              </a:rPr>
              <a:t>Assessing</a:t>
            </a:r>
            <a:r>
              <a:rPr sz="2100" spc="-45" dirty="0">
                <a:solidFill>
                  <a:srgbClr val="BB8542"/>
                </a:solidFill>
              </a:rPr>
              <a:t> </a:t>
            </a:r>
            <a:r>
              <a:rPr sz="2100" dirty="0">
                <a:solidFill>
                  <a:srgbClr val="BB8542"/>
                </a:solidFill>
              </a:rPr>
              <a:t>a</a:t>
            </a:r>
            <a:r>
              <a:rPr sz="2100" spc="-40" dirty="0">
                <a:solidFill>
                  <a:srgbClr val="BB8542"/>
                </a:solidFill>
              </a:rPr>
              <a:t> </a:t>
            </a:r>
            <a:r>
              <a:rPr sz="2100" dirty="0">
                <a:solidFill>
                  <a:srgbClr val="BB8542"/>
                </a:solidFill>
              </a:rPr>
              <a:t>Combat</a:t>
            </a:r>
            <a:r>
              <a:rPr sz="2100" spc="-45" dirty="0">
                <a:solidFill>
                  <a:srgbClr val="BB8542"/>
                </a:solidFill>
              </a:rPr>
              <a:t> </a:t>
            </a:r>
            <a:r>
              <a:rPr sz="2100" spc="-10" dirty="0">
                <a:solidFill>
                  <a:srgbClr val="BB8542"/>
                </a:solidFill>
              </a:rPr>
              <a:t>Casualty</a:t>
            </a:r>
            <a:endParaRPr sz="2100"/>
          </a:p>
        </p:txBody>
      </p:sp>
      <p:pic>
        <p:nvPicPr>
          <p:cNvPr id="6" name="object 6"/>
          <p:cNvPicPr/>
          <p:nvPr/>
        </p:nvPicPr>
        <p:blipFill>
          <a:blip r:embed="rId4" cstate="print"/>
          <a:stretch>
            <a:fillRect/>
          </a:stretch>
        </p:blipFill>
        <p:spPr>
          <a:xfrm>
            <a:off x="4119372" y="2903220"/>
            <a:ext cx="7264145" cy="3698746"/>
          </a:xfrm>
          <a:prstGeom prst="rect">
            <a:avLst/>
          </a:prstGeom>
        </p:spPr>
      </p:pic>
      <p:grpSp>
        <p:nvGrpSpPr>
          <p:cNvPr id="7" name="object 7"/>
          <p:cNvGrpSpPr/>
          <p:nvPr/>
        </p:nvGrpSpPr>
        <p:grpSpPr>
          <a:xfrm>
            <a:off x="932688" y="2481833"/>
            <a:ext cx="3078480" cy="3938270"/>
            <a:chOff x="932688" y="2481833"/>
            <a:chExt cx="3078480" cy="3938270"/>
          </a:xfrm>
        </p:grpSpPr>
        <p:pic>
          <p:nvPicPr>
            <p:cNvPr id="8" name="object 8"/>
            <p:cNvPicPr/>
            <p:nvPr/>
          </p:nvPicPr>
          <p:blipFill>
            <a:blip r:embed="rId5" cstate="print"/>
            <a:stretch>
              <a:fillRect/>
            </a:stretch>
          </p:blipFill>
          <p:spPr>
            <a:xfrm>
              <a:off x="1197102" y="2481833"/>
              <a:ext cx="2814065" cy="3605021"/>
            </a:xfrm>
            <a:prstGeom prst="rect">
              <a:avLst/>
            </a:prstGeom>
          </p:spPr>
        </p:pic>
        <p:pic>
          <p:nvPicPr>
            <p:cNvPr id="9" name="object 9"/>
            <p:cNvPicPr/>
            <p:nvPr/>
          </p:nvPicPr>
          <p:blipFill>
            <a:blip r:embed="rId6" cstate="print"/>
            <a:stretch>
              <a:fillRect/>
            </a:stretch>
          </p:blipFill>
          <p:spPr>
            <a:xfrm>
              <a:off x="1261872" y="2533650"/>
              <a:ext cx="2684525" cy="3475468"/>
            </a:xfrm>
            <a:prstGeom prst="rect">
              <a:avLst/>
            </a:prstGeom>
          </p:spPr>
        </p:pic>
        <p:pic>
          <p:nvPicPr>
            <p:cNvPr id="10" name="object 10"/>
            <p:cNvPicPr/>
            <p:nvPr/>
          </p:nvPicPr>
          <p:blipFill>
            <a:blip r:embed="rId5" cstate="print"/>
            <a:stretch>
              <a:fillRect/>
            </a:stretch>
          </p:blipFill>
          <p:spPr>
            <a:xfrm>
              <a:off x="932688" y="2814828"/>
              <a:ext cx="2814065" cy="3605021"/>
            </a:xfrm>
            <a:prstGeom prst="rect">
              <a:avLst/>
            </a:prstGeom>
          </p:spPr>
        </p:pic>
        <p:pic>
          <p:nvPicPr>
            <p:cNvPr id="11" name="object 11"/>
            <p:cNvPicPr/>
            <p:nvPr/>
          </p:nvPicPr>
          <p:blipFill>
            <a:blip r:embed="rId6" cstate="print"/>
            <a:stretch>
              <a:fillRect/>
            </a:stretch>
          </p:blipFill>
          <p:spPr>
            <a:xfrm>
              <a:off x="997458" y="2866644"/>
              <a:ext cx="2684513" cy="3475481"/>
            </a:xfrm>
            <a:prstGeom prst="rect">
              <a:avLst/>
            </a:prstGeom>
          </p:spPr>
        </p:pic>
      </p:gr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4</a:t>
            </a:fld>
            <a:endParaRPr spc="-2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807E7E"/>
                </a:solidFill>
                <a:latin typeface="Arial"/>
                <a:cs typeface="Arial"/>
              </a:rPr>
              <a:t>Module</a:t>
            </a:r>
            <a:r>
              <a:rPr sz="2000" b="1" spc="-65" dirty="0">
                <a:solidFill>
                  <a:srgbClr val="807E7E"/>
                </a:solidFill>
                <a:latin typeface="Arial"/>
                <a:cs typeface="Arial"/>
              </a:rPr>
              <a:t> </a:t>
            </a:r>
            <a:r>
              <a:rPr sz="2000" b="1" dirty="0">
                <a:solidFill>
                  <a:srgbClr val="807E7E"/>
                </a:solidFill>
                <a:latin typeface="Arial"/>
                <a:cs typeface="Arial"/>
              </a:rPr>
              <a:t>5:</a:t>
            </a:r>
            <a:r>
              <a:rPr sz="2000" b="1" spc="-70" dirty="0">
                <a:solidFill>
                  <a:srgbClr val="807E7E"/>
                </a:solidFill>
                <a:latin typeface="Arial"/>
                <a:cs typeface="Arial"/>
              </a:rPr>
              <a:t> </a:t>
            </a:r>
            <a:r>
              <a:rPr sz="2000" b="1" dirty="0">
                <a:solidFill>
                  <a:srgbClr val="807E7E"/>
                </a:solidFill>
                <a:latin typeface="Arial"/>
                <a:cs typeface="Arial"/>
              </a:rPr>
              <a:t>Tactical</a:t>
            </a:r>
            <a:r>
              <a:rPr sz="2000" b="1" spc="-80" dirty="0">
                <a:solidFill>
                  <a:srgbClr val="807E7E"/>
                </a:solidFill>
                <a:latin typeface="Arial"/>
                <a:cs typeface="Arial"/>
              </a:rPr>
              <a:t> </a:t>
            </a:r>
            <a:r>
              <a:rPr sz="2000" b="1" dirty="0">
                <a:solidFill>
                  <a:srgbClr val="807E7E"/>
                </a:solidFill>
                <a:latin typeface="Arial"/>
                <a:cs typeface="Arial"/>
              </a:rPr>
              <a:t>Trauma</a:t>
            </a:r>
            <a:r>
              <a:rPr sz="2000" b="1" spc="-60" dirty="0">
                <a:solidFill>
                  <a:srgbClr val="807E7E"/>
                </a:solidFill>
                <a:latin typeface="Arial"/>
                <a:cs typeface="Arial"/>
              </a:rPr>
              <a:t> </a:t>
            </a:r>
            <a:r>
              <a:rPr sz="2000" b="1" spc="-10" dirty="0">
                <a:solidFill>
                  <a:srgbClr val="807E7E"/>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TACTICAL</a:t>
            </a:r>
            <a:r>
              <a:rPr spc="-180" dirty="0"/>
              <a:t> </a:t>
            </a:r>
            <a:r>
              <a:rPr dirty="0"/>
              <a:t>TRAUMA</a:t>
            </a:r>
            <a:r>
              <a:rPr spc="-180" dirty="0"/>
              <a:t> </a:t>
            </a:r>
            <a:r>
              <a:rPr spc="-10" dirty="0"/>
              <a:t>ASSESSMENT</a:t>
            </a:r>
          </a:p>
        </p:txBody>
      </p:sp>
      <p:sp>
        <p:nvSpPr>
          <p:cNvPr id="5" name="object 5"/>
          <p:cNvSpPr txBox="1"/>
          <p:nvPr/>
        </p:nvSpPr>
        <p:spPr>
          <a:xfrm>
            <a:off x="3596090" y="2256781"/>
            <a:ext cx="6092190" cy="1185545"/>
          </a:xfrm>
          <a:prstGeom prst="rect">
            <a:avLst/>
          </a:prstGeom>
        </p:spPr>
        <p:txBody>
          <a:bodyPr vert="horz" wrap="square" lIns="0" tIns="12065" rIns="0" bIns="0" rtlCol="0">
            <a:spAutoFit/>
          </a:bodyPr>
          <a:lstStyle/>
          <a:p>
            <a:pPr marL="12700" marR="5080">
              <a:lnSpc>
                <a:spcPct val="100099"/>
              </a:lnSpc>
              <a:spcBef>
                <a:spcPts val="95"/>
              </a:spcBef>
            </a:pPr>
            <a:r>
              <a:rPr sz="2800" b="1" spc="-20" dirty="0">
                <a:solidFill>
                  <a:srgbClr val="FFFFFF"/>
                </a:solidFill>
                <a:latin typeface="Arial"/>
                <a:cs typeface="Arial"/>
              </a:rPr>
              <a:t>INSTRUCTOR-</a:t>
            </a:r>
            <a:r>
              <a:rPr sz="2800" b="1" dirty="0">
                <a:solidFill>
                  <a:srgbClr val="FFFFFF"/>
                </a:solidFill>
                <a:latin typeface="Arial"/>
                <a:cs typeface="Arial"/>
              </a:rPr>
              <a:t>LED</a:t>
            </a:r>
            <a:r>
              <a:rPr sz="2800" b="1" spc="15" dirty="0">
                <a:solidFill>
                  <a:srgbClr val="FFFFFF"/>
                </a:solidFill>
                <a:latin typeface="Arial"/>
                <a:cs typeface="Arial"/>
              </a:rPr>
              <a:t> </a:t>
            </a:r>
            <a:r>
              <a:rPr sz="2800" b="1" spc="-10" dirty="0">
                <a:solidFill>
                  <a:srgbClr val="FFFFFF"/>
                </a:solidFill>
                <a:latin typeface="Arial"/>
                <a:cs typeface="Arial"/>
              </a:rPr>
              <a:t>Demonstration </a:t>
            </a:r>
            <a:r>
              <a:rPr sz="2400" i="1" spc="-20" dirty="0">
                <a:solidFill>
                  <a:srgbClr val="FFFFFF"/>
                </a:solidFill>
                <a:latin typeface="Arial"/>
                <a:cs typeface="Arial"/>
              </a:rPr>
              <a:t>(Trainer-</a:t>
            </a:r>
            <a:r>
              <a:rPr sz="2400" i="1" dirty="0">
                <a:solidFill>
                  <a:srgbClr val="FFFFFF"/>
                </a:solidFill>
                <a:latin typeface="Arial"/>
                <a:cs typeface="Arial"/>
              </a:rPr>
              <a:t>led</a:t>
            </a:r>
            <a:r>
              <a:rPr sz="2400" i="1" spc="-35" dirty="0">
                <a:solidFill>
                  <a:srgbClr val="FFFFFF"/>
                </a:solidFill>
                <a:latin typeface="Arial"/>
                <a:cs typeface="Arial"/>
              </a:rPr>
              <a:t> </a:t>
            </a:r>
            <a:r>
              <a:rPr sz="2400" i="1" dirty="0">
                <a:solidFill>
                  <a:srgbClr val="FFFFFF"/>
                </a:solidFill>
                <a:latin typeface="Arial"/>
                <a:cs typeface="Arial"/>
              </a:rPr>
              <a:t>demonstration</a:t>
            </a:r>
            <a:r>
              <a:rPr sz="2400" i="1" spc="-30" dirty="0">
                <a:solidFill>
                  <a:srgbClr val="FFFFFF"/>
                </a:solidFill>
                <a:latin typeface="Arial"/>
                <a:cs typeface="Arial"/>
              </a:rPr>
              <a:t> </a:t>
            </a:r>
            <a:r>
              <a:rPr sz="2400" i="1" dirty="0">
                <a:solidFill>
                  <a:srgbClr val="FFFFFF"/>
                </a:solidFill>
                <a:latin typeface="Arial"/>
                <a:cs typeface="Arial"/>
              </a:rPr>
              <a:t>review</a:t>
            </a:r>
            <a:r>
              <a:rPr sz="2400" i="1" spc="-35" dirty="0">
                <a:solidFill>
                  <a:srgbClr val="FFFFFF"/>
                </a:solidFill>
                <a:latin typeface="Arial"/>
                <a:cs typeface="Arial"/>
              </a:rPr>
              <a:t> </a:t>
            </a:r>
            <a:r>
              <a:rPr sz="2400" i="1" dirty="0">
                <a:solidFill>
                  <a:srgbClr val="FFFFFF"/>
                </a:solidFill>
                <a:latin typeface="Arial"/>
                <a:cs typeface="Arial"/>
              </a:rPr>
              <a:t>of</a:t>
            </a:r>
            <a:r>
              <a:rPr sz="2400" i="1" spc="-55" dirty="0">
                <a:solidFill>
                  <a:srgbClr val="FFFFFF"/>
                </a:solidFill>
                <a:latin typeface="Arial"/>
                <a:cs typeface="Arial"/>
              </a:rPr>
              <a:t> </a:t>
            </a:r>
            <a:r>
              <a:rPr sz="2400" i="1" dirty="0">
                <a:solidFill>
                  <a:srgbClr val="FFFFFF"/>
                </a:solidFill>
                <a:latin typeface="Arial"/>
                <a:cs typeface="Arial"/>
              </a:rPr>
              <a:t>the</a:t>
            </a:r>
            <a:r>
              <a:rPr sz="2400" i="1" spc="-55" dirty="0">
                <a:solidFill>
                  <a:srgbClr val="FFFFFF"/>
                </a:solidFill>
                <a:latin typeface="Arial"/>
                <a:cs typeface="Arial"/>
              </a:rPr>
              <a:t> </a:t>
            </a:r>
            <a:r>
              <a:rPr sz="2400" i="1" spc="-25" dirty="0">
                <a:solidFill>
                  <a:srgbClr val="FFFFFF"/>
                </a:solidFill>
                <a:latin typeface="Arial"/>
                <a:cs typeface="Arial"/>
              </a:rPr>
              <a:t>TTA </a:t>
            </a:r>
            <a:r>
              <a:rPr sz="2400" i="1" dirty="0">
                <a:solidFill>
                  <a:srgbClr val="FFFFFF"/>
                </a:solidFill>
                <a:latin typeface="Arial"/>
                <a:cs typeface="Arial"/>
              </a:rPr>
              <a:t>sequence/key</a:t>
            </a:r>
            <a:r>
              <a:rPr sz="2400" i="1" spc="-120" dirty="0">
                <a:solidFill>
                  <a:srgbClr val="FFFFFF"/>
                </a:solidFill>
                <a:latin typeface="Arial"/>
                <a:cs typeface="Arial"/>
              </a:rPr>
              <a:t> </a:t>
            </a:r>
            <a:r>
              <a:rPr sz="2400" i="1" spc="-10" dirty="0">
                <a:solidFill>
                  <a:srgbClr val="FFFFFF"/>
                </a:solidFill>
                <a:latin typeface="Arial"/>
                <a:cs typeface="Arial"/>
              </a:rPr>
              <a:t>steps)</a:t>
            </a:r>
            <a:endParaRPr sz="2400">
              <a:latin typeface="Arial"/>
              <a:cs typeface="Arial"/>
            </a:endParaRPr>
          </a:p>
        </p:txBody>
      </p:sp>
      <p:pic>
        <p:nvPicPr>
          <p:cNvPr id="6" name="object 6"/>
          <p:cNvPicPr/>
          <p:nvPr/>
        </p:nvPicPr>
        <p:blipFill>
          <a:blip r:embed="rId4" cstate="print"/>
          <a:stretch>
            <a:fillRect/>
          </a:stretch>
        </p:blipFill>
        <p:spPr>
          <a:xfrm>
            <a:off x="2651760" y="2308860"/>
            <a:ext cx="662939" cy="672083"/>
          </a:xfrm>
          <a:prstGeom prst="rect">
            <a:avLst/>
          </a:prstGeom>
        </p:spPr>
      </p:pic>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5</a:t>
            </a:fld>
            <a:endParaRPr spc="-2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3009264" y="827482"/>
            <a:ext cx="6173470" cy="1068070"/>
          </a:xfrm>
          <a:prstGeom prst="rect">
            <a:avLst/>
          </a:prstGeom>
        </p:spPr>
        <p:txBody>
          <a:bodyPr vert="horz" wrap="square" lIns="0" tIns="74295" rIns="0" bIns="0" rtlCol="0">
            <a:spAutoFit/>
          </a:bodyPr>
          <a:lstStyle/>
          <a:p>
            <a:pPr marL="12700" marR="5080" indent="1739264">
              <a:lnSpc>
                <a:spcPts val="3890"/>
              </a:lnSpc>
              <a:spcBef>
                <a:spcPts val="585"/>
              </a:spcBef>
            </a:pPr>
            <a:r>
              <a:rPr dirty="0">
                <a:solidFill>
                  <a:srgbClr val="000000"/>
                </a:solidFill>
              </a:rPr>
              <a:t>CAUSES</a:t>
            </a:r>
            <a:r>
              <a:rPr spc="5" dirty="0">
                <a:solidFill>
                  <a:srgbClr val="000000"/>
                </a:solidFill>
              </a:rPr>
              <a:t> </a:t>
            </a:r>
            <a:r>
              <a:rPr spc="-25" dirty="0">
                <a:solidFill>
                  <a:srgbClr val="000000"/>
                </a:solidFill>
              </a:rPr>
              <a:t>OF </a:t>
            </a:r>
            <a:r>
              <a:rPr dirty="0">
                <a:solidFill>
                  <a:srgbClr val="BB8542"/>
                </a:solidFill>
              </a:rPr>
              <a:t>ALTERED</a:t>
            </a:r>
            <a:r>
              <a:rPr spc="-125" dirty="0">
                <a:solidFill>
                  <a:srgbClr val="BB8542"/>
                </a:solidFill>
              </a:rPr>
              <a:t> </a:t>
            </a:r>
            <a:r>
              <a:rPr dirty="0">
                <a:solidFill>
                  <a:srgbClr val="BB8542"/>
                </a:solidFill>
              </a:rPr>
              <a:t>MENTAL</a:t>
            </a:r>
            <a:r>
              <a:rPr spc="-120" dirty="0">
                <a:solidFill>
                  <a:srgbClr val="BB8542"/>
                </a:solidFill>
              </a:rPr>
              <a:t> </a:t>
            </a:r>
            <a:r>
              <a:rPr spc="-10" dirty="0">
                <a:solidFill>
                  <a:srgbClr val="BB8542"/>
                </a:solidFill>
              </a:rPr>
              <a:t>STATUS</a:t>
            </a:r>
          </a:p>
        </p:txBody>
      </p:sp>
      <p:sp>
        <p:nvSpPr>
          <p:cNvPr id="5" name="object 5"/>
          <p:cNvSpPr txBox="1"/>
          <p:nvPr/>
        </p:nvSpPr>
        <p:spPr>
          <a:xfrm>
            <a:off x="8491631" y="4926996"/>
            <a:ext cx="3032125" cy="345440"/>
          </a:xfrm>
          <a:prstGeom prst="rect">
            <a:avLst/>
          </a:prstGeom>
        </p:spPr>
        <p:txBody>
          <a:bodyPr vert="horz" wrap="square" lIns="0" tIns="12700" rIns="0" bIns="0" rtlCol="0">
            <a:spAutoFit/>
          </a:bodyPr>
          <a:lstStyle/>
          <a:p>
            <a:pPr marL="12700">
              <a:lnSpc>
                <a:spcPct val="100000"/>
              </a:lnSpc>
              <a:spcBef>
                <a:spcPts val="100"/>
              </a:spcBef>
            </a:pPr>
            <a:r>
              <a:rPr sz="2100" b="1" spc="-10" dirty="0">
                <a:latin typeface="Arial"/>
                <a:cs typeface="Arial"/>
              </a:rPr>
              <a:t>HYPOVOLEMIA/SHOCK</a:t>
            </a:r>
            <a:endParaRPr sz="2100">
              <a:latin typeface="Arial"/>
              <a:cs typeface="Arial"/>
            </a:endParaRPr>
          </a:p>
        </p:txBody>
      </p:sp>
      <p:sp>
        <p:nvSpPr>
          <p:cNvPr id="6" name="object 6"/>
          <p:cNvSpPr txBox="1"/>
          <p:nvPr/>
        </p:nvSpPr>
        <p:spPr>
          <a:xfrm>
            <a:off x="1232057" y="4926996"/>
            <a:ext cx="1922780" cy="665480"/>
          </a:xfrm>
          <a:prstGeom prst="rect">
            <a:avLst/>
          </a:prstGeom>
        </p:spPr>
        <p:txBody>
          <a:bodyPr vert="horz" wrap="square" lIns="0" tIns="12700" rIns="0" bIns="0" rtlCol="0">
            <a:spAutoFit/>
          </a:bodyPr>
          <a:lstStyle/>
          <a:p>
            <a:pPr marL="12700" marR="5080" indent="154305">
              <a:lnSpc>
                <a:spcPct val="100000"/>
              </a:lnSpc>
              <a:spcBef>
                <a:spcPts val="100"/>
              </a:spcBef>
            </a:pPr>
            <a:r>
              <a:rPr sz="2100" b="1" spc="-10" dirty="0">
                <a:latin typeface="Arial"/>
                <a:cs typeface="Arial"/>
              </a:rPr>
              <a:t>TRAUMATIC </a:t>
            </a:r>
            <a:r>
              <a:rPr sz="2100" b="1" dirty="0">
                <a:latin typeface="Arial"/>
                <a:cs typeface="Arial"/>
              </a:rPr>
              <a:t>BRAIN</a:t>
            </a:r>
            <a:r>
              <a:rPr sz="2100" b="1" spc="-20" dirty="0">
                <a:latin typeface="Arial"/>
                <a:cs typeface="Arial"/>
              </a:rPr>
              <a:t> </a:t>
            </a:r>
            <a:r>
              <a:rPr sz="2100" b="1" spc="-10" dirty="0">
                <a:latin typeface="Arial"/>
                <a:cs typeface="Arial"/>
              </a:rPr>
              <a:t>INJURY</a:t>
            </a:r>
            <a:endParaRPr sz="2100">
              <a:latin typeface="Arial"/>
              <a:cs typeface="Arial"/>
            </a:endParaRPr>
          </a:p>
        </p:txBody>
      </p:sp>
      <p:sp>
        <p:nvSpPr>
          <p:cNvPr id="7" name="object 7"/>
          <p:cNvSpPr txBox="1"/>
          <p:nvPr/>
        </p:nvSpPr>
        <p:spPr>
          <a:xfrm>
            <a:off x="5283497" y="4926996"/>
            <a:ext cx="1624965" cy="345440"/>
          </a:xfrm>
          <a:prstGeom prst="rect">
            <a:avLst/>
          </a:prstGeom>
        </p:spPr>
        <p:txBody>
          <a:bodyPr vert="horz" wrap="square" lIns="0" tIns="12700" rIns="0" bIns="0" rtlCol="0">
            <a:spAutoFit/>
          </a:bodyPr>
          <a:lstStyle/>
          <a:p>
            <a:pPr marL="12700">
              <a:lnSpc>
                <a:spcPct val="100000"/>
              </a:lnSpc>
              <a:spcBef>
                <a:spcPts val="100"/>
              </a:spcBef>
            </a:pPr>
            <a:r>
              <a:rPr sz="2100" b="1" spc="-10" dirty="0">
                <a:latin typeface="Arial"/>
                <a:cs typeface="Arial"/>
              </a:rPr>
              <a:t>HYPOXEMIA</a:t>
            </a:r>
            <a:endParaRPr sz="2100">
              <a:latin typeface="Arial"/>
              <a:cs typeface="Arial"/>
            </a:endParaRPr>
          </a:p>
        </p:txBody>
      </p:sp>
      <p:sp>
        <p:nvSpPr>
          <p:cNvPr id="8" name="object 8"/>
          <p:cNvSpPr/>
          <p:nvPr/>
        </p:nvSpPr>
        <p:spPr>
          <a:xfrm>
            <a:off x="329945" y="5778246"/>
            <a:ext cx="11557635" cy="715645"/>
          </a:xfrm>
          <a:custGeom>
            <a:avLst/>
            <a:gdLst/>
            <a:ahLst/>
            <a:cxnLst/>
            <a:rect l="l" t="t" r="r" b="b"/>
            <a:pathLst>
              <a:path w="11557635" h="715645">
                <a:moveTo>
                  <a:pt x="11483492" y="0"/>
                </a:moveTo>
                <a:lnTo>
                  <a:pt x="73761" y="0"/>
                </a:lnTo>
                <a:lnTo>
                  <a:pt x="45048" y="5795"/>
                </a:lnTo>
                <a:lnTo>
                  <a:pt x="21602" y="21602"/>
                </a:lnTo>
                <a:lnTo>
                  <a:pt x="5795" y="45048"/>
                </a:lnTo>
                <a:lnTo>
                  <a:pt x="0" y="73761"/>
                </a:lnTo>
                <a:lnTo>
                  <a:pt x="0" y="641756"/>
                </a:lnTo>
                <a:lnTo>
                  <a:pt x="5795" y="670469"/>
                </a:lnTo>
                <a:lnTo>
                  <a:pt x="21602" y="693915"/>
                </a:lnTo>
                <a:lnTo>
                  <a:pt x="45048" y="709722"/>
                </a:lnTo>
                <a:lnTo>
                  <a:pt x="73761" y="715517"/>
                </a:lnTo>
                <a:lnTo>
                  <a:pt x="11483492" y="715517"/>
                </a:lnTo>
                <a:lnTo>
                  <a:pt x="11512205" y="709722"/>
                </a:lnTo>
                <a:lnTo>
                  <a:pt x="11535651" y="693915"/>
                </a:lnTo>
                <a:lnTo>
                  <a:pt x="11551458" y="670469"/>
                </a:lnTo>
                <a:lnTo>
                  <a:pt x="11557254" y="641756"/>
                </a:lnTo>
                <a:lnTo>
                  <a:pt x="11557254" y="73761"/>
                </a:lnTo>
                <a:lnTo>
                  <a:pt x="11551458" y="45048"/>
                </a:lnTo>
                <a:lnTo>
                  <a:pt x="11535651" y="21602"/>
                </a:lnTo>
                <a:lnTo>
                  <a:pt x="11512205" y="5795"/>
                </a:lnTo>
                <a:lnTo>
                  <a:pt x="11483492" y="0"/>
                </a:lnTo>
                <a:close/>
              </a:path>
            </a:pathLst>
          </a:custGeom>
          <a:solidFill>
            <a:srgbClr val="F0F1F1"/>
          </a:solidFill>
        </p:spPr>
        <p:txBody>
          <a:bodyPr wrap="square" lIns="0" tIns="0" rIns="0" bIns="0" rtlCol="0"/>
          <a:lstStyle/>
          <a:p>
            <a:endParaRPr/>
          </a:p>
        </p:txBody>
      </p:sp>
      <p:sp>
        <p:nvSpPr>
          <p:cNvPr id="9" name="object 9"/>
          <p:cNvSpPr txBox="1"/>
          <p:nvPr/>
        </p:nvSpPr>
        <p:spPr>
          <a:xfrm>
            <a:off x="3184152" y="5962544"/>
            <a:ext cx="6459220"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Arial"/>
                <a:cs typeface="Arial"/>
              </a:rPr>
              <a:t>HYPOTHERMIA</a:t>
            </a:r>
            <a:r>
              <a:rPr sz="2000" b="1" spc="-60" dirty="0">
                <a:latin typeface="Arial"/>
                <a:cs typeface="Arial"/>
              </a:rPr>
              <a:t> </a:t>
            </a:r>
            <a:r>
              <a:rPr sz="2000" dirty="0">
                <a:latin typeface="Arial MT"/>
                <a:cs typeface="Arial MT"/>
              </a:rPr>
              <a:t>also</a:t>
            </a:r>
            <a:r>
              <a:rPr sz="2000" spc="-70" dirty="0">
                <a:latin typeface="Arial MT"/>
                <a:cs typeface="Arial MT"/>
              </a:rPr>
              <a:t> </a:t>
            </a:r>
            <a:r>
              <a:rPr sz="2000" dirty="0">
                <a:latin typeface="Arial MT"/>
                <a:cs typeface="Arial MT"/>
              </a:rPr>
              <a:t>contributes</a:t>
            </a:r>
            <a:r>
              <a:rPr sz="2000" spc="-85" dirty="0">
                <a:latin typeface="Arial MT"/>
                <a:cs typeface="Arial MT"/>
              </a:rPr>
              <a:t> </a:t>
            </a:r>
            <a:r>
              <a:rPr sz="2000" dirty="0">
                <a:latin typeface="Arial MT"/>
                <a:cs typeface="Arial MT"/>
              </a:rPr>
              <a:t>to</a:t>
            </a:r>
            <a:r>
              <a:rPr sz="2000" spc="-85" dirty="0">
                <a:latin typeface="Arial MT"/>
                <a:cs typeface="Arial MT"/>
              </a:rPr>
              <a:t> </a:t>
            </a:r>
            <a:r>
              <a:rPr sz="2000" dirty="0">
                <a:latin typeface="Arial MT"/>
                <a:cs typeface="Arial MT"/>
              </a:rPr>
              <a:t>altered</a:t>
            </a:r>
            <a:r>
              <a:rPr sz="2000" spc="-70" dirty="0">
                <a:latin typeface="Arial MT"/>
                <a:cs typeface="Arial MT"/>
              </a:rPr>
              <a:t> </a:t>
            </a:r>
            <a:r>
              <a:rPr sz="2000" dirty="0">
                <a:latin typeface="Arial MT"/>
                <a:cs typeface="Arial MT"/>
              </a:rPr>
              <a:t>mental</a:t>
            </a:r>
            <a:r>
              <a:rPr sz="2000" spc="-75" dirty="0">
                <a:latin typeface="Arial MT"/>
                <a:cs typeface="Arial MT"/>
              </a:rPr>
              <a:t> </a:t>
            </a:r>
            <a:r>
              <a:rPr sz="2000" spc="-10" dirty="0">
                <a:latin typeface="Arial MT"/>
                <a:cs typeface="Arial MT"/>
              </a:rPr>
              <a:t>status</a:t>
            </a:r>
            <a:endParaRPr sz="2000">
              <a:latin typeface="Arial MT"/>
              <a:cs typeface="Arial MT"/>
            </a:endParaRPr>
          </a:p>
        </p:txBody>
      </p:sp>
      <p:pic>
        <p:nvPicPr>
          <p:cNvPr id="10" name="object 10"/>
          <p:cNvPicPr/>
          <p:nvPr/>
        </p:nvPicPr>
        <p:blipFill>
          <a:blip r:embed="rId4" cstate="print"/>
          <a:stretch>
            <a:fillRect/>
          </a:stretch>
        </p:blipFill>
        <p:spPr>
          <a:xfrm>
            <a:off x="2587751" y="5924550"/>
            <a:ext cx="486917" cy="423671"/>
          </a:xfrm>
          <a:prstGeom prst="rect">
            <a:avLst/>
          </a:prstGeom>
        </p:spPr>
      </p:pic>
      <p:grpSp>
        <p:nvGrpSpPr>
          <p:cNvPr id="11" name="object 11"/>
          <p:cNvGrpSpPr/>
          <p:nvPr/>
        </p:nvGrpSpPr>
        <p:grpSpPr>
          <a:xfrm>
            <a:off x="626363" y="1902726"/>
            <a:ext cx="3359150" cy="3359150"/>
            <a:chOff x="626363" y="1902726"/>
            <a:chExt cx="3359150" cy="3359150"/>
          </a:xfrm>
        </p:grpSpPr>
        <p:pic>
          <p:nvPicPr>
            <p:cNvPr id="12" name="object 12"/>
            <p:cNvPicPr/>
            <p:nvPr/>
          </p:nvPicPr>
          <p:blipFill>
            <a:blip r:embed="rId5" cstate="print"/>
            <a:stretch>
              <a:fillRect/>
            </a:stretch>
          </p:blipFill>
          <p:spPr>
            <a:xfrm>
              <a:off x="626363" y="1902726"/>
              <a:ext cx="3358895" cy="3358883"/>
            </a:xfrm>
            <a:prstGeom prst="rect">
              <a:avLst/>
            </a:prstGeom>
          </p:spPr>
        </p:pic>
        <p:pic>
          <p:nvPicPr>
            <p:cNvPr id="13" name="object 13"/>
            <p:cNvPicPr/>
            <p:nvPr/>
          </p:nvPicPr>
          <p:blipFill>
            <a:blip r:embed="rId6" cstate="print"/>
            <a:stretch>
              <a:fillRect/>
            </a:stretch>
          </p:blipFill>
          <p:spPr>
            <a:xfrm>
              <a:off x="820673" y="2097023"/>
              <a:ext cx="2772155" cy="2772155"/>
            </a:xfrm>
            <a:prstGeom prst="rect">
              <a:avLst/>
            </a:prstGeom>
          </p:spPr>
        </p:pic>
      </p:grpSp>
      <p:grpSp>
        <p:nvGrpSpPr>
          <p:cNvPr id="14" name="object 14"/>
          <p:cNvGrpSpPr/>
          <p:nvPr/>
        </p:nvGrpSpPr>
        <p:grpSpPr>
          <a:xfrm>
            <a:off x="4445508" y="1902726"/>
            <a:ext cx="3359150" cy="3359150"/>
            <a:chOff x="4445508" y="1902726"/>
            <a:chExt cx="3359150" cy="3359150"/>
          </a:xfrm>
        </p:grpSpPr>
        <p:pic>
          <p:nvPicPr>
            <p:cNvPr id="15" name="object 15"/>
            <p:cNvPicPr/>
            <p:nvPr/>
          </p:nvPicPr>
          <p:blipFill>
            <a:blip r:embed="rId7" cstate="print"/>
            <a:stretch>
              <a:fillRect/>
            </a:stretch>
          </p:blipFill>
          <p:spPr>
            <a:xfrm>
              <a:off x="4445508" y="1902726"/>
              <a:ext cx="3358895" cy="3358883"/>
            </a:xfrm>
            <a:prstGeom prst="rect">
              <a:avLst/>
            </a:prstGeom>
          </p:spPr>
        </p:pic>
        <p:pic>
          <p:nvPicPr>
            <p:cNvPr id="16" name="object 16"/>
            <p:cNvPicPr/>
            <p:nvPr/>
          </p:nvPicPr>
          <p:blipFill>
            <a:blip r:embed="rId8" cstate="print"/>
            <a:stretch>
              <a:fillRect/>
            </a:stretch>
          </p:blipFill>
          <p:spPr>
            <a:xfrm>
              <a:off x="4639818" y="2097023"/>
              <a:ext cx="2772155" cy="2772155"/>
            </a:xfrm>
            <a:prstGeom prst="rect">
              <a:avLst/>
            </a:prstGeom>
          </p:spPr>
        </p:pic>
      </p:grpSp>
      <p:grpSp>
        <p:nvGrpSpPr>
          <p:cNvPr id="17" name="object 17"/>
          <p:cNvGrpSpPr/>
          <p:nvPr/>
        </p:nvGrpSpPr>
        <p:grpSpPr>
          <a:xfrm>
            <a:off x="8344662" y="1902726"/>
            <a:ext cx="3350895" cy="3359150"/>
            <a:chOff x="8344662" y="1902726"/>
            <a:chExt cx="3350895" cy="3359150"/>
          </a:xfrm>
        </p:grpSpPr>
        <p:pic>
          <p:nvPicPr>
            <p:cNvPr id="18" name="object 18"/>
            <p:cNvPicPr/>
            <p:nvPr/>
          </p:nvPicPr>
          <p:blipFill>
            <a:blip r:embed="rId9" cstate="print"/>
            <a:stretch>
              <a:fillRect/>
            </a:stretch>
          </p:blipFill>
          <p:spPr>
            <a:xfrm>
              <a:off x="8344662" y="1902726"/>
              <a:ext cx="3350513" cy="3358870"/>
            </a:xfrm>
            <a:prstGeom prst="rect">
              <a:avLst/>
            </a:prstGeom>
          </p:spPr>
        </p:pic>
        <p:pic>
          <p:nvPicPr>
            <p:cNvPr id="19" name="object 19"/>
            <p:cNvPicPr/>
            <p:nvPr/>
          </p:nvPicPr>
          <p:blipFill>
            <a:blip r:embed="rId10" cstate="print"/>
            <a:stretch>
              <a:fillRect/>
            </a:stretch>
          </p:blipFill>
          <p:spPr>
            <a:xfrm>
              <a:off x="8538971" y="2097023"/>
              <a:ext cx="2763773" cy="2772155"/>
            </a:xfrm>
            <a:prstGeom prst="rect">
              <a:avLst/>
            </a:prstGeom>
          </p:spPr>
        </p:pic>
      </p:gr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1041019" y="887688"/>
            <a:ext cx="10112375" cy="1068070"/>
          </a:xfrm>
          <a:prstGeom prst="rect">
            <a:avLst/>
          </a:prstGeom>
        </p:spPr>
        <p:txBody>
          <a:bodyPr vert="horz" wrap="square" lIns="0" tIns="74295" rIns="0" bIns="0" rtlCol="0">
            <a:spAutoFit/>
          </a:bodyPr>
          <a:lstStyle/>
          <a:p>
            <a:pPr marL="1980564" marR="5080" indent="-1968500">
              <a:lnSpc>
                <a:spcPts val="3890"/>
              </a:lnSpc>
              <a:spcBef>
                <a:spcPts val="585"/>
              </a:spcBef>
            </a:pPr>
            <a:r>
              <a:rPr dirty="0">
                <a:solidFill>
                  <a:srgbClr val="000000"/>
                </a:solidFill>
              </a:rPr>
              <a:t>TECHNIQUES</a:t>
            </a:r>
            <a:r>
              <a:rPr spc="-15" dirty="0">
                <a:solidFill>
                  <a:srgbClr val="000000"/>
                </a:solidFill>
              </a:rPr>
              <a:t> </a:t>
            </a:r>
            <a:r>
              <a:rPr dirty="0">
                <a:solidFill>
                  <a:srgbClr val="000000"/>
                </a:solidFill>
              </a:rPr>
              <a:t>TO</a:t>
            </a:r>
            <a:r>
              <a:rPr spc="-20" dirty="0">
                <a:solidFill>
                  <a:srgbClr val="000000"/>
                </a:solidFill>
              </a:rPr>
              <a:t> </a:t>
            </a:r>
            <a:r>
              <a:rPr dirty="0">
                <a:solidFill>
                  <a:srgbClr val="000000"/>
                </a:solidFill>
              </a:rPr>
              <a:t>ASSESS</a:t>
            </a:r>
            <a:r>
              <a:rPr spc="-15" dirty="0">
                <a:solidFill>
                  <a:srgbClr val="000000"/>
                </a:solidFill>
              </a:rPr>
              <a:t> </a:t>
            </a:r>
            <a:r>
              <a:rPr spc="-10" dirty="0">
                <a:solidFill>
                  <a:srgbClr val="000000"/>
                </a:solidFill>
              </a:rPr>
              <a:t>RESPONSIVENESS </a:t>
            </a:r>
            <a:r>
              <a:rPr dirty="0">
                <a:solidFill>
                  <a:srgbClr val="BB8542"/>
                </a:solidFill>
              </a:rPr>
              <a:t>ALTERED</a:t>
            </a:r>
            <a:r>
              <a:rPr spc="-135" dirty="0">
                <a:solidFill>
                  <a:srgbClr val="BB8542"/>
                </a:solidFill>
              </a:rPr>
              <a:t> </a:t>
            </a:r>
            <a:r>
              <a:rPr dirty="0">
                <a:solidFill>
                  <a:srgbClr val="BB8542"/>
                </a:solidFill>
              </a:rPr>
              <a:t>MENTAL</a:t>
            </a:r>
            <a:r>
              <a:rPr spc="-120" dirty="0">
                <a:solidFill>
                  <a:srgbClr val="BB8542"/>
                </a:solidFill>
              </a:rPr>
              <a:t> </a:t>
            </a:r>
            <a:r>
              <a:rPr spc="-10" dirty="0">
                <a:solidFill>
                  <a:srgbClr val="BB8542"/>
                </a:solidFill>
              </a:rPr>
              <a:t>STATUS</a:t>
            </a:r>
          </a:p>
        </p:txBody>
      </p:sp>
      <p:sp>
        <p:nvSpPr>
          <p:cNvPr id="5" name="object 5"/>
          <p:cNvSpPr/>
          <p:nvPr/>
        </p:nvSpPr>
        <p:spPr>
          <a:xfrm>
            <a:off x="7175754" y="3959364"/>
            <a:ext cx="739140" cy="2520315"/>
          </a:xfrm>
          <a:custGeom>
            <a:avLst/>
            <a:gdLst/>
            <a:ahLst/>
            <a:cxnLst/>
            <a:rect l="l" t="t" r="r" b="b"/>
            <a:pathLst>
              <a:path w="739140" h="2520315">
                <a:moveTo>
                  <a:pt x="720090" y="120015"/>
                </a:moveTo>
                <a:lnTo>
                  <a:pt x="710653" y="73291"/>
                </a:lnTo>
                <a:lnTo>
                  <a:pt x="684936" y="35153"/>
                </a:lnTo>
                <a:lnTo>
                  <a:pt x="646785" y="9423"/>
                </a:lnTo>
                <a:lnTo>
                  <a:pt x="600075" y="0"/>
                </a:lnTo>
                <a:lnTo>
                  <a:pt x="120015" y="0"/>
                </a:lnTo>
                <a:lnTo>
                  <a:pt x="73291" y="9423"/>
                </a:lnTo>
                <a:lnTo>
                  <a:pt x="35140" y="35153"/>
                </a:lnTo>
                <a:lnTo>
                  <a:pt x="9423" y="73291"/>
                </a:lnTo>
                <a:lnTo>
                  <a:pt x="0" y="120015"/>
                </a:lnTo>
                <a:lnTo>
                  <a:pt x="0" y="600075"/>
                </a:lnTo>
                <a:lnTo>
                  <a:pt x="9423" y="646785"/>
                </a:lnTo>
                <a:lnTo>
                  <a:pt x="35140" y="684936"/>
                </a:lnTo>
                <a:lnTo>
                  <a:pt x="73291" y="710653"/>
                </a:lnTo>
                <a:lnTo>
                  <a:pt x="120015" y="720090"/>
                </a:lnTo>
                <a:lnTo>
                  <a:pt x="122936" y="824611"/>
                </a:lnTo>
                <a:lnTo>
                  <a:pt x="300037" y="720090"/>
                </a:lnTo>
                <a:lnTo>
                  <a:pt x="600075" y="720090"/>
                </a:lnTo>
                <a:lnTo>
                  <a:pt x="646785" y="710653"/>
                </a:lnTo>
                <a:lnTo>
                  <a:pt x="684936" y="684936"/>
                </a:lnTo>
                <a:lnTo>
                  <a:pt x="710653" y="646785"/>
                </a:lnTo>
                <a:lnTo>
                  <a:pt x="720090" y="600075"/>
                </a:lnTo>
                <a:lnTo>
                  <a:pt x="720090" y="120015"/>
                </a:lnTo>
                <a:close/>
              </a:path>
              <a:path w="739140" h="2520315">
                <a:moveTo>
                  <a:pt x="739140" y="1815465"/>
                </a:moveTo>
                <a:lnTo>
                  <a:pt x="729703" y="1768741"/>
                </a:lnTo>
                <a:lnTo>
                  <a:pt x="703986" y="1730603"/>
                </a:lnTo>
                <a:lnTo>
                  <a:pt x="665835" y="1704873"/>
                </a:lnTo>
                <a:lnTo>
                  <a:pt x="619125" y="1695450"/>
                </a:lnTo>
                <a:lnTo>
                  <a:pt x="139065" y="1695450"/>
                </a:lnTo>
                <a:lnTo>
                  <a:pt x="92341" y="1704873"/>
                </a:lnTo>
                <a:lnTo>
                  <a:pt x="54190" y="1730603"/>
                </a:lnTo>
                <a:lnTo>
                  <a:pt x="28473" y="1768741"/>
                </a:lnTo>
                <a:lnTo>
                  <a:pt x="19050" y="1815465"/>
                </a:lnTo>
                <a:lnTo>
                  <a:pt x="19050" y="2295525"/>
                </a:lnTo>
                <a:lnTo>
                  <a:pt x="28473" y="2342235"/>
                </a:lnTo>
                <a:lnTo>
                  <a:pt x="54190" y="2380386"/>
                </a:lnTo>
                <a:lnTo>
                  <a:pt x="92341" y="2406104"/>
                </a:lnTo>
                <a:lnTo>
                  <a:pt x="139065" y="2415540"/>
                </a:lnTo>
                <a:lnTo>
                  <a:pt x="141986" y="2520061"/>
                </a:lnTo>
                <a:lnTo>
                  <a:pt x="319087" y="2415540"/>
                </a:lnTo>
                <a:lnTo>
                  <a:pt x="619125" y="2415540"/>
                </a:lnTo>
                <a:lnTo>
                  <a:pt x="665835" y="2406104"/>
                </a:lnTo>
                <a:lnTo>
                  <a:pt x="703986" y="2380386"/>
                </a:lnTo>
                <a:lnTo>
                  <a:pt x="729703" y="2342235"/>
                </a:lnTo>
                <a:lnTo>
                  <a:pt x="739140" y="2295525"/>
                </a:lnTo>
                <a:lnTo>
                  <a:pt x="739140" y="1815465"/>
                </a:lnTo>
                <a:close/>
              </a:path>
              <a:path w="739140" h="2520315">
                <a:moveTo>
                  <a:pt x="739140" y="969518"/>
                </a:moveTo>
                <a:lnTo>
                  <a:pt x="729716" y="922845"/>
                </a:lnTo>
                <a:lnTo>
                  <a:pt x="704011" y="884732"/>
                </a:lnTo>
                <a:lnTo>
                  <a:pt x="665911" y="859040"/>
                </a:lnTo>
                <a:lnTo>
                  <a:pt x="619252" y="849630"/>
                </a:lnTo>
                <a:lnTo>
                  <a:pt x="138938" y="849630"/>
                </a:lnTo>
                <a:lnTo>
                  <a:pt x="92265" y="859040"/>
                </a:lnTo>
                <a:lnTo>
                  <a:pt x="54165" y="884732"/>
                </a:lnTo>
                <a:lnTo>
                  <a:pt x="28460" y="922845"/>
                </a:lnTo>
                <a:lnTo>
                  <a:pt x="19050" y="969518"/>
                </a:lnTo>
                <a:lnTo>
                  <a:pt x="19050" y="1449070"/>
                </a:lnTo>
                <a:lnTo>
                  <a:pt x="28460" y="1495729"/>
                </a:lnTo>
                <a:lnTo>
                  <a:pt x="54165" y="1533842"/>
                </a:lnTo>
                <a:lnTo>
                  <a:pt x="92265" y="1559534"/>
                </a:lnTo>
                <a:lnTo>
                  <a:pt x="138938" y="1568958"/>
                </a:lnTo>
                <a:lnTo>
                  <a:pt x="139065" y="1568958"/>
                </a:lnTo>
                <a:lnTo>
                  <a:pt x="141986" y="1673377"/>
                </a:lnTo>
                <a:lnTo>
                  <a:pt x="319087" y="1568958"/>
                </a:lnTo>
                <a:lnTo>
                  <a:pt x="619252" y="1568958"/>
                </a:lnTo>
                <a:lnTo>
                  <a:pt x="665911" y="1559534"/>
                </a:lnTo>
                <a:lnTo>
                  <a:pt x="704011" y="1533842"/>
                </a:lnTo>
                <a:lnTo>
                  <a:pt x="729716" y="1495729"/>
                </a:lnTo>
                <a:lnTo>
                  <a:pt x="739140" y="1449070"/>
                </a:lnTo>
                <a:lnTo>
                  <a:pt x="739140" y="969518"/>
                </a:lnTo>
                <a:close/>
              </a:path>
            </a:pathLst>
          </a:custGeom>
          <a:solidFill>
            <a:srgbClr val="BB8542"/>
          </a:solidFill>
        </p:spPr>
        <p:txBody>
          <a:bodyPr wrap="square" lIns="0" tIns="0" rIns="0" bIns="0" rtlCol="0"/>
          <a:lstStyle/>
          <a:p>
            <a:endParaRPr/>
          </a:p>
        </p:txBody>
      </p:sp>
      <p:sp>
        <p:nvSpPr>
          <p:cNvPr id="6" name="object 6"/>
          <p:cNvSpPr txBox="1"/>
          <p:nvPr/>
        </p:nvSpPr>
        <p:spPr>
          <a:xfrm>
            <a:off x="7174486" y="2177935"/>
            <a:ext cx="3902075" cy="756920"/>
          </a:xfrm>
          <a:prstGeom prst="rect">
            <a:avLst/>
          </a:prstGeom>
        </p:spPr>
        <p:txBody>
          <a:bodyPr vert="horz" wrap="square" lIns="0" tIns="12700" rIns="0" bIns="0" rtlCol="0">
            <a:spAutoFit/>
          </a:bodyPr>
          <a:lstStyle/>
          <a:p>
            <a:pPr marL="12700" marR="5080">
              <a:lnSpc>
                <a:spcPct val="100000"/>
              </a:lnSpc>
              <a:spcBef>
                <a:spcPts val="100"/>
              </a:spcBef>
            </a:pPr>
            <a:r>
              <a:rPr sz="2400" b="1" dirty="0">
                <a:latin typeface="Arial"/>
                <a:cs typeface="Arial"/>
              </a:rPr>
              <a:t>COMMUNICATE</a:t>
            </a:r>
            <a:r>
              <a:rPr sz="2400" b="1" spc="-90" dirty="0">
                <a:latin typeface="Arial"/>
                <a:cs typeface="Arial"/>
              </a:rPr>
              <a:t> </a:t>
            </a:r>
            <a:r>
              <a:rPr sz="2400" b="1" dirty="0">
                <a:latin typeface="Arial"/>
                <a:cs typeface="Arial"/>
              </a:rPr>
              <a:t>WITH</a:t>
            </a:r>
            <a:r>
              <a:rPr sz="2400" b="1" spc="-100" dirty="0">
                <a:latin typeface="Arial"/>
                <a:cs typeface="Arial"/>
              </a:rPr>
              <a:t> </a:t>
            </a:r>
            <a:r>
              <a:rPr sz="2400" b="1" spc="-25" dirty="0">
                <a:latin typeface="Arial"/>
                <a:cs typeface="Arial"/>
              </a:rPr>
              <a:t>THE </a:t>
            </a:r>
            <a:r>
              <a:rPr sz="2400" b="1" spc="-10" dirty="0">
                <a:latin typeface="Arial"/>
                <a:cs typeface="Arial"/>
              </a:rPr>
              <a:t>CASUALTY</a:t>
            </a:r>
            <a:endParaRPr sz="2400">
              <a:latin typeface="Arial"/>
              <a:cs typeface="Arial"/>
            </a:endParaRPr>
          </a:p>
        </p:txBody>
      </p:sp>
      <p:sp>
        <p:nvSpPr>
          <p:cNvPr id="7" name="object 7"/>
          <p:cNvSpPr/>
          <p:nvPr/>
        </p:nvSpPr>
        <p:spPr>
          <a:xfrm>
            <a:off x="7168895" y="3081530"/>
            <a:ext cx="720090" cy="824865"/>
          </a:xfrm>
          <a:custGeom>
            <a:avLst/>
            <a:gdLst/>
            <a:ahLst/>
            <a:cxnLst/>
            <a:rect l="l" t="t" r="r" b="b"/>
            <a:pathLst>
              <a:path w="720090" h="824864">
                <a:moveTo>
                  <a:pt x="600075" y="0"/>
                </a:moveTo>
                <a:lnTo>
                  <a:pt x="120014" y="0"/>
                </a:lnTo>
                <a:lnTo>
                  <a:pt x="73300" y="9431"/>
                </a:lnTo>
                <a:lnTo>
                  <a:pt x="35152" y="35152"/>
                </a:lnTo>
                <a:lnTo>
                  <a:pt x="9431" y="73300"/>
                </a:lnTo>
                <a:lnTo>
                  <a:pt x="0" y="120014"/>
                </a:lnTo>
                <a:lnTo>
                  <a:pt x="0" y="600074"/>
                </a:lnTo>
                <a:lnTo>
                  <a:pt x="9431" y="646789"/>
                </a:lnTo>
                <a:lnTo>
                  <a:pt x="35152" y="684937"/>
                </a:lnTo>
                <a:lnTo>
                  <a:pt x="73300" y="710658"/>
                </a:lnTo>
                <a:lnTo>
                  <a:pt x="120014" y="720089"/>
                </a:lnTo>
                <a:lnTo>
                  <a:pt x="122936" y="824610"/>
                </a:lnTo>
                <a:lnTo>
                  <a:pt x="300037" y="720089"/>
                </a:lnTo>
                <a:lnTo>
                  <a:pt x="600075" y="720089"/>
                </a:lnTo>
                <a:lnTo>
                  <a:pt x="646789" y="710658"/>
                </a:lnTo>
                <a:lnTo>
                  <a:pt x="684937" y="684937"/>
                </a:lnTo>
                <a:lnTo>
                  <a:pt x="710658" y="646789"/>
                </a:lnTo>
                <a:lnTo>
                  <a:pt x="720090" y="600074"/>
                </a:lnTo>
                <a:lnTo>
                  <a:pt x="720090" y="120014"/>
                </a:lnTo>
                <a:lnTo>
                  <a:pt x="710658" y="73300"/>
                </a:lnTo>
                <a:lnTo>
                  <a:pt x="684937" y="35152"/>
                </a:lnTo>
                <a:lnTo>
                  <a:pt x="646789" y="9431"/>
                </a:lnTo>
                <a:lnTo>
                  <a:pt x="600075" y="0"/>
                </a:lnTo>
                <a:close/>
              </a:path>
            </a:pathLst>
          </a:custGeom>
          <a:solidFill>
            <a:srgbClr val="BB8542"/>
          </a:solidFill>
        </p:spPr>
        <p:txBody>
          <a:bodyPr wrap="square" lIns="0" tIns="0" rIns="0" bIns="0" rtlCol="0"/>
          <a:lstStyle/>
          <a:p>
            <a:endParaRPr/>
          </a:p>
        </p:txBody>
      </p:sp>
      <p:sp>
        <p:nvSpPr>
          <p:cNvPr id="8" name="object 8"/>
          <p:cNvSpPr txBox="1"/>
          <p:nvPr/>
        </p:nvSpPr>
        <p:spPr>
          <a:xfrm>
            <a:off x="7337859" y="3129252"/>
            <a:ext cx="381635" cy="574040"/>
          </a:xfrm>
          <a:prstGeom prst="rect">
            <a:avLst/>
          </a:prstGeom>
        </p:spPr>
        <p:txBody>
          <a:bodyPr vert="horz" wrap="square" lIns="0" tIns="12700" rIns="0" bIns="0" rtlCol="0">
            <a:spAutoFit/>
          </a:bodyPr>
          <a:lstStyle/>
          <a:p>
            <a:pPr marL="12700">
              <a:lnSpc>
                <a:spcPct val="100000"/>
              </a:lnSpc>
              <a:spcBef>
                <a:spcPts val="100"/>
              </a:spcBef>
            </a:pPr>
            <a:r>
              <a:rPr sz="3600" spc="-50" dirty="0">
                <a:solidFill>
                  <a:srgbClr val="FFFFFF"/>
                </a:solidFill>
                <a:latin typeface="Arial Black"/>
                <a:cs typeface="Arial Black"/>
              </a:rPr>
              <a:t>A</a:t>
            </a:r>
            <a:endParaRPr sz="3600">
              <a:latin typeface="Arial Black"/>
              <a:cs typeface="Arial Black"/>
            </a:endParaRPr>
          </a:p>
        </p:txBody>
      </p:sp>
      <p:sp>
        <p:nvSpPr>
          <p:cNvPr id="9" name="object 9"/>
          <p:cNvSpPr txBox="1"/>
          <p:nvPr/>
        </p:nvSpPr>
        <p:spPr>
          <a:xfrm>
            <a:off x="7345117" y="4030404"/>
            <a:ext cx="2950210" cy="2253615"/>
          </a:xfrm>
          <a:prstGeom prst="rect">
            <a:avLst/>
          </a:prstGeom>
        </p:spPr>
        <p:txBody>
          <a:bodyPr vert="horz" wrap="square" lIns="0" tIns="0" rIns="0" bIns="0" rtlCol="0">
            <a:spAutoFit/>
          </a:bodyPr>
          <a:lstStyle/>
          <a:p>
            <a:pPr marL="12700">
              <a:lnSpc>
                <a:spcPts val="4020"/>
              </a:lnSpc>
              <a:tabLst>
                <a:tab pos="636905" algn="l"/>
              </a:tabLst>
            </a:pPr>
            <a:r>
              <a:rPr sz="5400" spc="-75" baseline="-3086" dirty="0">
                <a:solidFill>
                  <a:srgbClr val="FFFFFF"/>
                </a:solidFill>
                <a:latin typeface="Arial Black"/>
                <a:cs typeface="Arial Black"/>
              </a:rPr>
              <a:t>V</a:t>
            </a:r>
            <a:r>
              <a:rPr sz="5400" baseline="-3086" dirty="0">
                <a:solidFill>
                  <a:srgbClr val="FFFFFF"/>
                </a:solidFill>
                <a:latin typeface="Arial Black"/>
                <a:cs typeface="Arial Black"/>
              </a:rPr>
              <a:t>	</a:t>
            </a:r>
            <a:r>
              <a:rPr sz="3200" dirty="0">
                <a:latin typeface="Arial MT"/>
                <a:cs typeface="Arial MT"/>
              </a:rPr>
              <a:t>erbal</a:t>
            </a:r>
            <a:r>
              <a:rPr sz="3200" spc="-20" dirty="0">
                <a:latin typeface="Arial MT"/>
                <a:cs typeface="Arial MT"/>
              </a:rPr>
              <a:t> </a:t>
            </a:r>
            <a:r>
              <a:rPr sz="3200" spc="-10" dirty="0">
                <a:latin typeface="Arial MT"/>
                <a:cs typeface="Arial MT"/>
              </a:rPr>
              <a:t>Stimuli</a:t>
            </a:r>
            <a:endParaRPr sz="3200">
              <a:latin typeface="Arial MT"/>
              <a:cs typeface="Arial MT"/>
            </a:endParaRPr>
          </a:p>
          <a:p>
            <a:pPr marL="44450">
              <a:lnSpc>
                <a:spcPct val="100000"/>
              </a:lnSpc>
              <a:spcBef>
                <a:spcPts val="2615"/>
              </a:spcBef>
              <a:tabLst>
                <a:tab pos="636905" algn="l"/>
              </a:tabLst>
            </a:pPr>
            <a:r>
              <a:rPr sz="3600" spc="-50" dirty="0">
                <a:solidFill>
                  <a:srgbClr val="FFFFFF"/>
                </a:solidFill>
                <a:latin typeface="Arial Black"/>
                <a:cs typeface="Arial Black"/>
              </a:rPr>
              <a:t>P</a:t>
            </a:r>
            <a:r>
              <a:rPr sz="3600" dirty="0">
                <a:solidFill>
                  <a:srgbClr val="FFFFFF"/>
                </a:solidFill>
                <a:latin typeface="Arial Black"/>
                <a:cs typeface="Arial Black"/>
              </a:rPr>
              <a:t>	</a:t>
            </a:r>
            <a:r>
              <a:rPr sz="3200" dirty="0">
                <a:latin typeface="Arial MT"/>
                <a:cs typeface="Arial MT"/>
              </a:rPr>
              <a:t>ainful</a:t>
            </a:r>
            <a:r>
              <a:rPr sz="3200" spc="-25" dirty="0">
                <a:latin typeface="Arial MT"/>
                <a:cs typeface="Arial MT"/>
              </a:rPr>
              <a:t> </a:t>
            </a:r>
            <a:r>
              <a:rPr sz="3200" spc="-10" dirty="0">
                <a:latin typeface="Arial MT"/>
                <a:cs typeface="Arial MT"/>
              </a:rPr>
              <a:t>Stimuli</a:t>
            </a:r>
            <a:endParaRPr sz="3200">
              <a:latin typeface="Arial MT"/>
              <a:cs typeface="Arial MT"/>
            </a:endParaRPr>
          </a:p>
          <a:p>
            <a:pPr marL="19050">
              <a:lnSpc>
                <a:spcPct val="100000"/>
              </a:lnSpc>
              <a:spcBef>
                <a:spcPts val="2370"/>
              </a:spcBef>
              <a:tabLst>
                <a:tab pos="636905" algn="l"/>
              </a:tabLst>
            </a:pPr>
            <a:r>
              <a:rPr sz="3600" spc="-50" dirty="0">
                <a:solidFill>
                  <a:srgbClr val="FFFFFF"/>
                </a:solidFill>
                <a:latin typeface="Arial Black"/>
                <a:cs typeface="Arial Black"/>
              </a:rPr>
              <a:t>U</a:t>
            </a:r>
            <a:r>
              <a:rPr sz="3600" dirty="0">
                <a:solidFill>
                  <a:srgbClr val="FFFFFF"/>
                </a:solidFill>
                <a:latin typeface="Arial Black"/>
                <a:cs typeface="Arial Black"/>
              </a:rPr>
              <a:t>	</a:t>
            </a:r>
            <a:r>
              <a:rPr sz="3200" spc="-10" dirty="0">
                <a:latin typeface="Arial MT"/>
                <a:cs typeface="Arial MT"/>
              </a:rPr>
              <a:t>nresponsive</a:t>
            </a:r>
            <a:endParaRPr sz="3200">
              <a:latin typeface="Arial MT"/>
              <a:cs typeface="Arial MT"/>
            </a:endParaRPr>
          </a:p>
        </p:txBody>
      </p:sp>
      <p:sp>
        <p:nvSpPr>
          <p:cNvPr id="10" name="object 10"/>
          <p:cNvSpPr txBox="1"/>
          <p:nvPr/>
        </p:nvSpPr>
        <p:spPr>
          <a:xfrm>
            <a:off x="7969848" y="3196181"/>
            <a:ext cx="588645" cy="513080"/>
          </a:xfrm>
          <a:prstGeom prst="rect">
            <a:avLst/>
          </a:prstGeom>
        </p:spPr>
        <p:txBody>
          <a:bodyPr vert="horz" wrap="square" lIns="0" tIns="12065" rIns="0" bIns="0" rtlCol="0">
            <a:spAutoFit/>
          </a:bodyPr>
          <a:lstStyle/>
          <a:p>
            <a:pPr marL="12700">
              <a:lnSpc>
                <a:spcPct val="100000"/>
              </a:lnSpc>
              <a:spcBef>
                <a:spcPts val="95"/>
              </a:spcBef>
            </a:pPr>
            <a:r>
              <a:rPr sz="3200" spc="-20" dirty="0">
                <a:latin typeface="Arial MT"/>
                <a:cs typeface="Arial MT"/>
              </a:rPr>
              <a:t>lert</a:t>
            </a:r>
            <a:endParaRPr sz="3200">
              <a:latin typeface="Arial MT"/>
              <a:cs typeface="Arial MT"/>
            </a:endParaRPr>
          </a:p>
        </p:txBody>
      </p:sp>
      <p:sp>
        <p:nvSpPr>
          <p:cNvPr id="11" name="object 11"/>
          <p:cNvSpPr txBox="1"/>
          <p:nvPr/>
        </p:nvSpPr>
        <p:spPr>
          <a:xfrm>
            <a:off x="1055345" y="5355450"/>
            <a:ext cx="751840" cy="345440"/>
          </a:xfrm>
          <a:prstGeom prst="rect">
            <a:avLst/>
          </a:prstGeom>
        </p:spPr>
        <p:txBody>
          <a:bodyPr vert="horz" wrap="square" lIns="0" tIns="12700" rIns="0" bIns="0" rtlCol="0">
            <a:spAutoFit/>
          </a:bodyPr>
          <a:lstStyle/>
          <a:p>
            <a:pPr marL="12700">
              <a:lnSpc>
                <a:spcPct val="100000"/>
              </a:lnSpc>
              <a:spcBef>
                <a:spcPts val="100"/>
              </a:spcBef>
            </a:pPr>
            <a:r>
              <a:rPr sz="2100" i="1" spc="-10" dirty="0">
                <a:latin typeface="Arial"/>
                <a:cs typeface="Arial"/>
              </a:rPr>
              <a:t>Blasts</a:t>
            </a:r>
            <a:endParaRPr sz="2100">
              <a:latin typeface="Arial"/>
              <a:cs typeface="Arial"/>
            </a:endParaRPr>
          </a:p>
        </p:txBody>
      </p:sp>
      <p:pic>
        <p:nvPicPr>
          <p:cNvPr id="12" name="object 12"/>
          <p:cNvPicPr/>
          <p:nvPr/>
        </p:nvPicPr>
        <p:blipFill>
          <a:blip r:embed="rId4" cstate="print"/>
          <a:stretch>
            <a:fillRect/>
          </a:stretch>
        </p:blipFill>
        <p:spPr>
          <a:xfrm>
            <a:off x="5188458" y="3134105"/>
            <a:ext cx="1937003" cy="1937765"/>
          </a:xfrm>
          <a:prstGeom prst="rect">
            <a:avLst/>
          </a:prstGeom>
        </p:spPr>
      </p:pic>
      <p:sp>
        <p:nvSpPr>
          <p:cNvPr id="13" name="object 13"/>
          <p:cNvSpPr txBox="1"/>
          <p:nvPr/>
        </p:nvSpPr>
        <p:spPr>
          <a:xfrm>
            <a:off x="883798" y="2186585"/>
            <a:ext cx="5628005" cy="391160"/>
          </a:xfrm>
          <a:prstGeom prst="rect">
            <a:avLst/>
          </a:prstGeom>
        </p:spPr>
        <p:txBody>
          <a:bodyPr vert="horz" wrap="square" lIns="0" tIns="12700" rIns="0" bIns="0" rtlCol="0">
            <a:spAutoFit/>
          </a:bodyPr>
          <a:lstStyle/>
          <a:p>
            <a:pPr marL="12700">
              <a:lnSpc>
                <a:spcPct val="100000"/>
              </a:lnSpc>
              <a:spcBef>
                <a:spcPts val="100"/>
              </a:spcBef>
            </a:pPr>
            <a:r>
              <a:rPr sz="2400" b="1" dirty="0">
                <a:latin typeface="Arial"/>
                <a:cs typeface="Arial"/>
              </a:rPr>
              <a:t>ASSESS</a:t>
            </a:r>
            <a:r>
              <a:rPr sz="2400" b="1" spc="-90" dirty="0">
                <a:latin typeface="Arial"/>
                <a:cs typeface="Arial"/>
              </a:rPr>
              <a:t> </a:t>
            </a:r>
            <a:r>
              <a:rPr sz="2400" b="1" dirty="0">
                <a:latin typeface="Arial"/>
                <a:cs typeface="Arial"/>
              </a:rPr>
              <a:t>THE</a:t>
            </a:r>
            <a:r>
              <a:rPr sz="2400" b="1" spc="-70" dirty="0">
                <a:latin typeface="Arial"/>
                <a:cs typeface="Arial"/>
              </a:rPr>
              <a:t> </a:t>
            </a:r>
            <a:r>
              <a:rPr sz="2400" b="1" dirty="0">
                <a:latin typeface="Arial"/>
                <a:cs typeface="Arial"/>
              </a:rPr>
              <a:t>MECHANISM</a:t>
            </a:r>
            <a:r>
              <a:rPr sz="2400" b="1" spc="-65" dirty="0">
                <a:latin typeface="Arial"/>
                <a:cs typeface="Arial"/>
              </a:rPr>
              <a:t> </a:t>
            </a:r>
            <a:r>
              <a:rPr sz="2400" b="1" dirty="0">
                <a:latin typeface="Arial"/>
                <a:cs typeface="Arial"/>
              </a:rPr>
              <a:t>OF</a:t>
            </a:r>
            <a:r>
              <a:rPr sz="2400" b="1" spc="-75" dirty="0">
                <a:latin typeface="Arial"/>
                <a:cs typeface="Arial"/>
              </a:rPr>
              <a:t> </a:t>
            </a:r>
            <a:r>
              <a:rPr sz="2400" b="1" spc="-10" dirty="0">
                <a:latin typeface="Arial"/>
                <a:cs typeface="Arial"/>
              </a:rPr>
              <a:t>INJURY</a:t>
            </a:r>
            <a:endParaRPr sz="2400">
              <a:latin typeface="Arial"/>
              <a:cs typeface="Arial"/>
            </a:endParaRPr>
          </a:p>
        </p:txBody>
      </p:sp>
      <p:grpSp>
        <p:nvGrpSpPr>
          <p:cNvPr id="14" name="object 14"/>
          <p:cNvGrpSpPr/>
          <p:nvPr/>
        </p:nvGrpSpPr>
        <p:grpSpPr>
          <a:xfrm>
            <a:off x="0" y="2568702"/>
            <a:ext cx="5549900" cy="2622550"/>
            <a:chOff x="0" y="2568702"/>
            <a:chExt cx="5549900" cy="2622550"/>
          </a:xfrm>
        </p:grpSpPr>
        <p:pic>
          <p:nvPicPr>
            <p:cNvPr id="15" name="object 15"/>
            <p:cNvPicPr/>
            <p:nvPr/>
          </p:nvPicPr>
          <p:blipFill>
            <a:blip r:embed="rId5" cstate="print"/>
            <a:stretch>
              <a:fillRect/>
            </a:stretch>
          </p:blipFill>
          <p:spPr>
            <a:xfrm>
              <a:off x="0" y="2942843"/>
              <a:ext cx="3165347" cy="2148821"/>
            </a:xfrm>
            <a:prstGeom prst="rect">
              <a:avLst/>
            </a:prstGeom>
          </p:spPr>
        </p:pic>
        <p:pic>
          <p:nvPicPr>
            <p:cNvPr id="16" name="object 16"/>
            <p:cNvPicPr/>
            <p:nvPr/>
          </p:nvPicPr>
          <p:blipFill>
            <a:blip r:embed="rId6" cstate="print"/>
            <a:stretch>
              <a:fillRect/>
            </a:stretch>
          </p:blipFill>
          <p:spPr>
            <a:xfrm>
              <a:off x="2702051" y="2568702"/>
              <a:ext cx="2847593" cy="2622041"/>
            </a:xfrm>
            <a:prstGeom prst="rect">
              <a:avLst/>
            </a:prstGeom>
          </p:spPr>
        </p:pic>
      </p:grpSp>
      <p:sp>
        <p:nvSpPr>
          <p:cNvPr id="17" name="object 17"/>
          <p:cNvSpPr txBox="1"/>
          <p:nvPr/>
        </p:nvSpPr>
        <p:spPr>
          <a:xfrm>
            <a:off x="5234001" y="5355450"/>
            <a:ext cx="1404620" cy="665480"/>
          </a:xfrm>
          <a:prstGeom prst="rect">
            <a:avLst/>
          </a:prstGeom>
        </p:spPr>
        <p:txBody>
          <a:bodyPr vert="horz" wrap="square" lIns="0" tIns="12700" rIns="0" bIns="0" rtlCol="0">
            <a:spAutoFit/>
          </a:bodyPr>
          <a:lstStyle/>
          <a:p>
            <a:pPr marL="12700" marR="5080" indent="14604">
              <a:lnSpc>
                <a:spcPct val="100000"/>
              </a:lnSpc>
              <a:spcBef>
                <a:spcPts val="100"/>
              </a:spcBef>
            </a:pPr>
            <a:r>
              <a:rPr sz="2100" i="1" dirty="0">
                <a:latin typeface="Arial"/>
                <a:cs typeface="Arial"/>
              </a:rPr>
              <a:t>Direct</a:t>
            </a:r>
            <a:r>
              <a:rPr sz="2100" i="1" spc="-25" dirty="0">
                <a:latin typeface="Arial"/>
                <a:cs typeface="Arial"/>
              </a:rPr>
              <a:t> </a:t>
            </a:r>
            <a:r>
              <a:rPr sz="2100" i="1" spc="-20" dirty="0">
                <a:latin typeface="Arial"/>
                <a:cs typeface="Arial"/>
              </a:rPr>
              <a:t>Blow </a:t>
            </a:r>
            <a:r>
              <a:rPr sz="2100" i="1" dirty="0">
                <a:latin typeface="Arial"/>
                <a:cs typeface="Arial"/>
              </a:rPr>
              <a:t>to</a:t>
            </a:r>
            <a:r>
              <a:rPr sz="2100" i="1" spc="-10" dirty="0">
                <a:latin typeface="Arial"/>
                <a:cs typeface="Arial"/>
              </a:rPr>
              <a:t> </a:t>
            </a:r>
            <a:r>
              <a:rPr sz="2100" i="1" dirty="0">
                <a:latin typeface="Arial"/>
                <a:cs typeface="Arial"/>
              </a:rPr>
              <a:t>the</a:t>
            </a:r>
            <a:r>
              <a:rPr sz="2100" i="1" spc="-20" dirty="0">
                <a:latin typeface="Arial"/>
                <a:cs typeface="Arial"/>
              </a:rPr>
              <a:t> Head</a:t>
            </a:r>
            <a:endParaRPr sz="2100">
              <a:latin typeface="Arial"/>
              <a:cs typeface="Arial"/>
            </a:endParaRPr>
          </a:p>
        </p:txBody>
      </p:sp>
      <p:sp>
        <p:nvSpPr>
          <p:cNvPr id="19" name="object 19"/>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7</a:t>
            </a:fld>
            <a:endParaRPr spc="-25" dirty="0"/>
          </a:p>
        </p:txBody>
      </p:sp>
      <p:sp>
        <p:nvSpPr>
          <p:cNvPr id="18" name="object 18"/>
          <p:cNvSpPr txBox="1"/>
          <p:nvPr/>
        </p:nvSpPr>
        <p:spPr>
          <a:xfrm>
            <a:off x="3408973" y="5355450"/>
            <a:ext cx="736600" cy="345440"/>
          </a:xfrm>
          <a:prstGeom prst="rect">
            <a:avLst/>
          </a:prstGeom>
        </p:spPr>
        <p:txBody>
          <a:bodyPr vert="horz" wrap="square" lIns="0" tIns="12700" rIns="0" bIns="0" rtlCol="0">
            <a:spAutoFit/>
          </a:bodyPr>
          <a:lstStyle/>
          <a:p>
            <a:pPr marL="12700">
              <a:lnSpc>
                <a:spcPct val="100000"/>
              </a:lnSpc>
              <a:spcBef>
                <a:spcPts val="100"/>
              </a:spcBef>
            </a:pPr>
            <a:r>
              <a:rPr sz="2100" i="1" spc="-20" dirty="0">
                <a:latin typeface="Arial"/>
                <a:cs typeface="Arial"/>
              </a:rPr>
              <a:t>MVAs</a:t>
            </a:r>
            <a:endParaRPr sz="2100">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5796479" y="4423600"/>
            <a:ext cx="4584065" cy="1732914"/>
          </a:xfrm>
          <a:prstGeom prst="rect">
            <a:avLst/>
          </a:prstGeom>
        </p:spPr>
        <p:txBody>
          <a:bodyPr vert="horz" wrap="square" lIns="0" tIns="12700" rIns="0" bIns="0" rtlCol="0">
            <a:spAutoFit/>
          </a:bodyPr>
          <a:lstStyle/>
          <a:p>
            <a:pPr marL="12700" marR="5080">
              <a:lnSpc>
                <a:spcPct val="100000"/>
              </a:lnSpc>
              <a:spcBef>
                <a:spcPts val="100"/>
              </a:spcBef>
            </a:pPr>
            <a:r>
              <a:rPr sz="2800" dirty="0">
                <a:latin typeface="Arial MT"/>
                <a:cs typeface="Arial MT"/>
              </a:rPr>
              <a:t>If</a:t>
            </a:r>
            <a:r>
              <a:rPr sz="2800" spc="-55" dirty="0">
                <a:latin typeface="Arial MT"/>
                <a:cs typeface="Arial MT"/>
              </a:rPr>
              <a:t> </a:t>
            </a:r>
            <a:r>
              <a:rPr sz="2800" dirty="0">
                <a:latin typeface="Arial MT"/>
                <a:cs typeface="Arial MT"/>
              </a:rPr>
              <a:t>casualty</a:t>
            </a:r>
            <a:r>
              <a:rPr sz="2800" spc="-60" dirty="0">
                <a:latin typeface="Arial MT"/>
                <a:cs typeface="Arial MT"/>
              </a:rPr>
              <a:t> </a:t>
            </a:r>
            <a:r>
              <a:rPr sz="2800" spc="-25" dirty="0">
                <a:latin typeface="Arial MT"/>
                <a:cs typeface="Arial MT"/>
              </a:rPr>
              <a:t>has </a:t>
            </a:r>
            <a:r>
              <a:rPr sz="2800" dirty="0">
                <a:latin typeface="Arial MT"/>
                <a:cs typeface="Arial MT"/>
              </a:rPr>
              <a:t>communication</a:t>
            </a:r>
            <a:r>
              <a:rPr sz="2800" spc="-185" dirty="0">
                <a:latin typeface="Arial MT"/>
                <a:cs typeface="Arial MT"/>
              </a:rPr>
              <a:t> </a:t>
            </a:r>
            <a:r>
              <a:rPr sz="2800" spc="-10" dirty="0">
                <a:latin typeface="Arial MT"/>
                <a:cs typeface="Arial MT"/>
              </a:rPr>
              <a:t>equipment, </a:t>
            </a:r>
            <a:r>
              <a:rPr sz="2800" dirty="0">
                <a:latin typeface="Arial MT"/>
                <a:cs typeface="Arial MT"/>
              </a:rPr>
              <a:t>have</a:t>
            </a:r>
            <a:r>
              <a:rPr sz="2800" spc="-70" dirty="0">
                <a:latin typeface="Arial MT"/>
                <a:cs typeface="Arial MT"/>
              </a:rPr>
              <a:t> </a:t>
            </a:r>
            <a:r>
              <a:rPr sz="2800" dirty="0">
                <a:latin typeface="Arial MT"/>
                <a:cs typeface="Arial MT"/>
              </a:rPr>
              <a:t>the</a:t>
            </a:r>
            <a:r>
              <a:rPr sz="2800" spc="-70" dirty="0">
                <a:latin typeface="Arial MT"/>
                <a:cs typeface="Arial MT"/>
              </a:rPr>
              <a:t> </a:t>
            </a:r>
            <a:r>
              <a:rPr sz="2800" dirty="0">
                <a:latin typeface="Arial MT"/>
                <a:cs typeface="Arial MT"/>
              </a:rPr>
              <a:t>unit</a:t>
            </a:r>
            <a:r>
              <a:rPr sz="2800" spc="-70" dirty="0">
                <a:latin typeface="Arial MT"/>
                <a:cs typeface="Arial MT"/>
              </a:rPr>
              <a:t> </a:t>
            </a:r>
            <a:r>
              <a:rPr sz="2800" dirty="0">
                <a:latin typeface="Arial MT"/>
                <a:cs typeface="Arial MT"/>
              </a:rPr>
              <a:t>leadership</a:t>
            </a:r>
            <a:r>
              <a:rPr sz="2800" spc="-55" dirty="0">
                <a:latin typeface="Arial MT"/>
                <a:cs typeface="Arial MT"/>
              </a:rPr>
              <a:t> </a:t>
            </a:r>
            <a:r>
              <a:rPr sz="2800" spc="-20" dirty="0">
                <a:latin typeface="Arial MT"/>
                <a:cs typeface="Arial MT"/>
              </a:rPr>
              <a:t>take </a:t>
            </a:r>
            <a:r>
              <a:rPr sz="2800" dirty="0">
                <a:latin typeface="Arial MT"/>
                <a:cs typeface="Arial MT"/>
              </a:rPr>
              <a:t>control</a:t>
            </a:r>
            <a:r>
              <a:rPr sz="2800" spc="-40" dirty="0">
                <a:latin typeface="Arial MT"/>
                <a:cs typeface="Arial MT"/>
              </a:rPr>
              <a:t> </a:t>
            </a:r>
            <a:r>
              <a:rPr sz="2800" dirty="0">
                <a:latin typeface="Arial MT"/>
                <a:cs typeface="Arial MT"/>
              </a:rPr>
              <a:t>of</a:t>
            </a:r>
            <a:r>
              <a:rPr sz="2800" spc="-40" dirty="0">
                <a:latin typeface="Arial MT"/>
                <a:cs typeface="Arial MT"/>
              </a:rPr>
              <a:t> </a:t>
            </a:r>
            <a:r>
              <a:rPr sz="2800" dirty="0">
                <a:latin typeface="Arial MT"/>
                <a:cs typeface="Arial MT"/>
              </a:rPr>
              <a:t>it,</a:t>
            </a:r>
            <a:r>
              <a:rPr sz="2800" spc="-45" dirty="0">
                <a:latin typeface="Arial MT"/>
                <a:cs typeface="Arial MT"/>
              </a:rPr>
              <a:t> </a:t>
            </a:r>
            <a:r>
              <a:rPr sz="2800" dirty="0">
                <a:latin typeface="Arial MT"/>
                <a:cs typeface="Arial MT"/>
              </a:rPr>
              <a:t>as</a:t>
            </a:r>
            <a:r>
              <a:rPr sz="2800" spc="-40" dirty="0">
                <a:latin typeface="Arial MT"/>
                <a:cs typeface="Arial MT"/>
              </a:rPr>
              <a:t> </a:t>
            </a:r>
            <a:r>
              <a:rPr sz="2800" spc="-20" dirty="0">
                <a:latin typeface="Arial MT"/>
                <a:cs typeface="Arial MT"/>
              </a:rPr>
              <a:t>well</a:t>
            </a:r>
            <a:endParaRPr sz="2800">
              <a:latin typeface="Arial MT"/>
              <a:cs typeface="Arial MT"/>
            </a:endParaRPr>
          </a:p>
        </p:txBody>
      </p:sp>
      <p:sp>
        <p:nvSpPr>
          <p:cNvPr id="5" name="object 5"/>
          <p:cNvSpPr txBox="1"/>
          <p:nvPr/>
        </p:nvSpPr>
        <p:spPr>
          <a:xfrm>
            <a:off x="5796479" y="2355376"/>
            <a:ext cx="4245610" cy="130619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BB8542"/>
                </a:solidFill>
                <a:latin typeface="Arial"/>
                <a:cs typeface="Arial"/>
              </a:rPr>
              <a:t>REMOVE</a:t>
            </a:r>
            <a:r>
              <a:rPr sz="2800" b="1" spc="-30" dirty="0">
                <a:solidFill>
                  <a:srgbClr val="BB8542"/>
                </a:solidFill>
                <a:latin typeface="Arial"/>
                <a:cs typeface="Arial"/>
              </a:rPr>
              <a:t> </a:t>
            </a:r>
            <a:r>
              <a:rPr sz="2800" b="1" spc="-10" dirty="0">
                <a:latin typeface="Arial"/>
                <a:cs typeface="Arial"/>
              </a:rPr>
              <a:t>CASUALTY’S</a:t>
            </a:r>
            <a:endParaRPr sz="2800">
              <a:latin typeface="Arial"/>
              <a:cs typeface="Arial"/>
            </a:endParaRPr>
          </a:p>
          <a:p>
            <a:pPr marL="12700" marR="5080">
              <a:lnSpc>
                <a:spcPct val="100000"/>
              </a:lnSpc>
            </a:pPr>
            <a:r>
              <a:rPr sz="2800" b="1" dirty="0">
                <a:latin typeface="Arial"/>
                <a:cs typeface="Arial"/>
              </a:rPr>
              <a:t>WEAPON,</a:t>
            </a:r>
            <a:r>
              <a:rPr sz="2800" b="1" spc="-55" dirty="0">
                <a:latin typeface="Arial"/>
                <a:cs typeface="Arial"/>
              </a:rPr>
              <a:t> </a:t>
            </a:r>
            <a:r>
              <a:rPr sz="2800" dirty="0">
                <a:latin typeface="Arial MT"/>
                <a:cs typeface="Arial MT"/>
              </a:rPr>
              <a:t>unit</a:t>
            </a:r>
            <a:r>
              <a:rPr sz="2800" spc="-35" dirty="0">
                <a:latin typeface="Arial MT"/>
                <a:cs typeface="Arial MT"/>
              </a:rPr>
              <a:t> </a:t>
            </a:r>
            <a:r>
              <a:rPr sz="2800" spc="-10" dirty="0">
                <a:latin typeface="Arial MT"/>
                <a:cs typeface="Arial MT"/>
              </a:rPr>
              <a:t>leadership </a:t>
            </a:r>
            <a:r>
              <a:rPr sz="2800" dirty="0">
                <a:latin typeface="Arial MT"/>
                <a:cs typeface="Arial MT"/>
              </a:rPr>
              <a:t>will</a:t>
            </a:r>
            <a:r>
              <a:rPr sz="2800" spc="-70" dirty="0">
                <a:latin typeface="Arial MT"/>
                <a:cs typeface="Arial MT"/>
              </a:rPr>
              <a:t> </a:t>
            </a:r>
            <a:r>
              <a:rPr sz="2800" dirty="0">
                <a:latin typeface="Arial MT"/>
                <a:cs typeface="Arial MT"/>
              </a:rPr>
              <a:t>take</a:t>
            </a:r>
            <a:r>
              <a:rPr sz="2800" spc="-70" dirty="0">
                <a:latin typeface="Arial MT"/>
                <a:cs typeface="Arial MT"/>
              </a:rPr>
              <a:t> </a:t>
            </a:r>
            <a:r>
              <a:rPr sz="2800" dirty="0">
                <a:latin typeface="Arial MT"/>
                <a:cs typeface="Arial MT"/>
              </a:rPr>
              <a:t>responsibility</a:t>
            </a:r>
            <a:r>
              <a:rPr sz="2800" spc="-70" dirty="0">
                <a:latin typeface="Arial MT"/>
                <a:cs typeface="Arial MT"/>
              </a:rPr>
              <a:t> </a:t>
            </a:r>
            <a:r>
              <a:rPr sz="2800" dirty="0">
                <a:latin typeface="Arial MT"/>
                <a:cs typeface="Arial MT"/>
              </a:rPr>
              <a:t>for</a:t>
            </a:r>
            <a:r>
              <a:rPr sz="2800" spc="-70" dirty="0">
                <a:latin typeface="Arial MT"/>
                <a:cs typeface="Arial MT"/>
              </a:rPr>
              <a:t> </a:t>
            </a:r>
            <a:r>
              <a:rPr sz="2800" spc="-25" dirty="0">
                <a:latin typeface="Arial MT"/>
                <a:cs typeface="Arial MT"/>
              </a:rPr>
              <a:t>it</a:t>
            </a:r>
            <a:endParaRPr sz="2800">
              <a:latin typeface="Arial MT"/>
              <a:cs typeface="Arial MT"/>
            </a:endParaRPr>
          </a:p>
        </p:txBody>
      </p:sp>
      <p:pic>
        <p:nvPicPr>
          <p:cNvPr id="6" name="object 6"/>
          <p:cNvPicPr/>
          <p:nvPr/>
        </p:nvPicPr>
        <p:blipFill>
          <a:blip r:embed="rId4" cstate="print"/>
          <a:stretch>
            <a:fillRect/>
          </a:stretch>
        </p:blipFill>
        <p:spPr>
          <a:xfrm>
            <a:off x="9842754" y="2295144"/>
            <a:ext cx="2082545" cy="1485899"/>
          </a:xfrm>
          <a:prstGeom prst="rect">
            <a:avLst/>
          </a:prstGeom>
        </p:spPr>
      </p:pic>
      <p:pic>
        <p:nvPicPr>
          <p:cNvPr id="7" name="object 7"/>
          <p:cNvPicPr/>
          <p:nvPr/>
        </p:nvPicPr>
        <p:blipFill>
          <a:blip r:embed="rId5" cstate="print"/>
          <a:stretch>
            <a:fillRect/>
          </a:stretch>
        </p:blipFill>
        <p:spPr>
          <a:xfrm>
            <a:off x="10172700" y="4251959"/>
            <a:ext cx="1422653" cy="1485899"/>
          </a:xfrm>
          <a:prstGeom prst="rect">
            <a:avLst/>
          </a:prstGeom>
        </p:spPr>
      </p:pic>
      <p:sp>
        <p:nvSpPr>
          <p:cNvPr id="8" name="object 8"/>
          <p:cNvSpPr txBox="1">
            <a:spLocks noGrp="1"/>
          </p:cNvSpPr>
          <p:nvPr>
            <p:ph type="title"/>
          </p:nvPr>
        </p:nvSpPr>
        <p:spPr>
          <a:xfrm>
            <a:off x="2107819" y="827482"/>
            <a:ext cx="7978775" cy="1068070"/>
          </a:xfrm>
          <a:prstGeom prst="rect">
            <a:avLst/>
          </a:prstGeom>
        </p:spPr>
        <p:txBody>
          <a:bodyPr vert="horz" wrap="square" lIns="0" tIns="12700" rIns="0" bIns="0" rtlCol="0">
            <a:spAutoFit/>
          </a:bodyPr>
          <a:lstStyle/>
          <a:p>
            <a:pPr algn="ctr">
              <a:lnSpc>
                <a:spcPts val="4105"/>
              </a:lnSpc>
              <a:spcBef>
                <a:spcPts val="100"/>
              </a:spcBef>
            </a:pPr>
            <a:r>
              <a:rPr dirty="0">
                <a:solidFill>
                  <a:srgbClr val="BB8542"/>
                </a:solidFill>
              </a:rPr>
              <a:t>DISARMING</a:t>
            </a:r>
            <a:r>
              <a:rPr spc="-225" dirty="0">
                <a:solidFill>
                  <a:srgbClr val="BB8542"/>
                </a:solidFill>
              </a:rPr>
              <a:t> </a:t>
            </a:r>
            <a:r>
              <a:rPr spc="-10" dirty="0">
                <a:solidFill>
                  <a:srgbClr val="BB8542"/>
                </a:solidFill>
              </a:rPr>
              <a:t>CASUALTIES</a:t>
            </a:r>
          </a:p>
          <a:p>
            <a:pPr algn="ctr">
              <a:lnSpc>
                <a:spcPts val="4105"/>
              </a:lnSpc>
            </a:pPr>
            <a:r>
              <a:rPr dirty="0">
                <a:solidFill>
                  <a:srgbClr val="000000"/>
                </a:solidFill>
              </a:rPr>
              <a:t>AND</a:t>
            </a:r>
            <a:r>
              <a:rPr spc="-75" dirty="0">
                <a:solidFill>
                  <a:srgbClr val="000000"/>
                </a:solidFill>
              </a:rPr>
              <a:t> </a:t>
            </a:r>
            <a:r>
              <a:rPr dirty="0">
                <a:solidFill>
                  <a:srgbClr val="000000"/>
                </a:solidFill>
              </a:rPr>
              <a:t>SECURING</a:t>
            </a:r>
            <a:r>
              <a:rPr spc="-65" dirty="0">
                <a:solidFill>
                  <a:srgbClr val="000000"/>
                </a:solidFill>
              </a:rPr>
              <a:t> </a:t>
            </a:r>
            <a:r>
              <a:rPr dirty="0">
                <a:solidFill>
                  <a:srgbClr val="000000"/>
                </a:solidFill>
              </a:rPr>
              <a:t>COMM</a:t>
            </a:r>
            <a:r>
              <a:rPr spc="-70" dirty="0">
                <a:solidFill>
                  <a:srgbClr val="000000"/>
                </a:solidFill>
              </a:rPr>
              <a:t> </a:t>
            </a:r>
            <a:r>
              <a:rPr spc="-10" dirty="0">
                <a:solidFill>
                  <a:srgbClr val="000000"/>
                </a:solidFill>
              </a:rPr>
              <a:t>EQUIPMENT</a:t>
            </a:r>
          </a:p>
        </p:txBody>
      </p:sp>
      <p:grpSp>
        <p:nvGrpSpPr>
          <p:cNvPr id="9" name="object 9"/>
          <p:cNvGrpSpPr/>
          <p:nvPr/>
        </p:nvGrpSpPr>
        <p:grpSpPr>
          <a:xfrm>
            <a:off x="567690" y="1862353"/>
            <a:ext cx="5360035" cy="4996180"/>
            <a:chOff x="567690" y="1862353"/>
            <a:chExt cx="5360035" cy="4996180"/>
          </a:xfrm>
        </p:grpSpPr>
        <p:pic>
          <p:nvPicPr>
            <p:cNvPr id="10" name="object 10"/>
            <p:cNvPicPr/>
            <p:nvPr/>
          </p:nvPicPr>
          <p:blipFill>
            <a:blip r:embed="rId6" cstate="print"/>
            <a:stretch>
              <a:fillRect/>
            </a:stretch>
          </p:blipFill>
          <p:spPr>
            <a:xfrm>
              <a:off x="567690" y="1862353"/>
              <a:ext cx="5359895" cy="4995646"/>
            </a:xfrm>
            <a:prstGeom prst="rect">
              <a:avLst/>
            </a:prstGeom>
          </p:spPr>
        </p:pic>
        <p:pic>
          <p:nvPicPr>
            <p:cNvPr id="11" name="object 11"/>
            <p:cNvPicPr/>
            <p:nvPr/>
          </p:nvPicPr>
          <p:blipFill>
            <a:blip r:embed="rId7" cstate="print"/>
            <a:stretch>
              <a:fillRect/>
            </a:stretch>
          </p:blipFill>
          <p:spPr>
            <a:xfrm>
              <a:off x="762000" y="2056638"/>
              <a:ext cx="4773167" cy="4506467"/>
            </a:xfrm>
            <a:prstGeom prst="rect">
              <a:avLst/>
            </a:prstGeom>
          </p:spPr>
        </p:pic>
        <p:sp>
          <p:nvSpPr>
            <p:cNvPr id="12" name="object 12"/>
            <p:cNvSpPr/>
            <p:nvPr/>
          </p:nvSpPr>
          <p:spPr>
            <a:xfrm>
              <a:off x="2588513" y="2149601"/>
              <a:ext cx="1948180" cy="1449070"/>
            </a:xfrm>
            <a:custGeom>
              <a:avLst/>
              <a:gdLst/>
              <a:ahLst/>
              <a:cxnLst/>
              <a:rect l="l" t="t" r="r" b="b"/>
              <a:pathLst>
                <a:path w="1948179" h="1449070">
                  <a:moveTo>
                    <a:pt x="973836" y="0"/>
                  </a:moveTo>
                  <a:lnTo>
                    <a:pt x="918575" y="1146"/>
                  </a:lnTo>
                  <a:lnTo>
                    <a:pt x="864122" y="4545"/>
                  </a:lnTo>
                  <a:lnTo>
                    <a:pt x="810561" y="10135"/>
                  </a:lnTo>
                  <a:lnTo>
                    <a:pt x="757973" y="17855"/>
                  </a:lnTo>
                  <a:lnTo>
                    <a:pt x="706440" y="27644"/>
                  </a:lnTo>
                  <a:lnTo>
                    <a:pt x="656045" y="39441"/>
                  </a:lnTo>
                  <a:lnTo>
                    <a:pt x="606869" y="53184"/>
                  </a:lnTo>
                  <a:lnTo>
                    <a:pt x="558996" y="68813"/>
                  </a:lnTo>
                  <a:lnTo>
                    <a:pt x="512506" y="86266"/>
                  </a:lnTo>
                  <a:lnTo>
                    <a:pt x="467483" y="105482"/>
                  </a:lnTo>
                  <a:lnTo>
                    <a:pt x="424009" y="126400"/>
                  </a:lnTo>
                  <a:lnTo>
                    <a:pt x="382165" y="148960"/>
                  </a:lnTo>
                  <a:lnTo>
                    <a:pt x="342035" y="173099"/>
                  </a:lnTo>
                  <a:lnTo>
                    <a:pt x="303699" y="198756"/>
                  </a:lnTo>
                  <a:lnTo>
                    <a:pt x="267241" y="225871"/>
                  </a:lnTo>
                  <a:lnTo>
                    <a:pt x="232743" y="254383"/>
                  </a:lnTo>
                  <a:lnTo>
                    <a:pt x="200287" y="284230"/>
                  </a:lnTo>
                  <a:lnTo>
                    <a:pt x="169954" y="315350"/>
                  </a:lnTo>
                  <a:lnTo>
                    <a:pt x="141828" y="347684"/>
                  </a:lnTo>
                  <a:lnTo>
                    <a:pt x="115990" y="381169"/>
                  </a:lnTo>
                  <a:lnTo>
                    <a:pt x="92524" y="415746"/>
                  </a:lnTo>
                  <a:lnTo>
                    <a:pt x="71510" y="451351"/>
                  </a:lnTo>
                  <a:lnTo>
                    <a:pt x="53031" y="487925"/>
                  </a:lnTo>
                  <a:lnTo>
                    <a:pt x="37169" y="525406"/>
                  </a:lnTo>
                  <a:lnTo>
                    <a:pt x="24007" y="563734"/>
                  </a:lnTo>
                  <a:lnTo>
                    <a:pt x="13627" y="602846"/>
                  </a:lnTo>
                  <a:lnTo>
                    <a:pt x="6111" y="642682"/>
                  </a:lnTo>
                  <a:lnTo>
                    <a:pt x="1541" y="683180"/>
                  </a:lnTo>
                  <a:lnTo>
                    <a:pt x="0" y="724281"/>
                  </a:lnTo>
                  <a:lnTo>
                    <a:pt x="1541" y="765381"/>
                  </a:lnTo>
                  <a:lnTo>
                    <a:pt x="6111" y="805879"/>
                  </a:lnTo>
                  <a:lnTo>
                    <a:pt x="13627" y="845715"/>
                  </a:lnTo>
                  <a:lnTo>
                    <a:pt x="24007" y="884827"/>
                  </a:lnTo>
                  <a:lnTo>
                    <a:pt x="37169" y="923155"/>
                  </a:lnTo>
                  <a:lnTo>
                    <a:pt x="53031" y="960636"/>
                  </a:lnTo>
                  <a:lnTo>
                    <a:pt x="71510" y="997210"/>
                  </a:lnTo>
                  <a:lnTo>
                    <a:pt x="92524" y="1032815"/>
                  </a:lnTo>
                  <a:lnTo>
                    <a:pt x="115990" y="1067392"/>
                  </a:lnTo>
                  <a:lnTo>
                    <a:pt x="141828" y="1100877"/>
                  </a:lnTo>
                  <a:lnTo>
                    <a:pt x="169954" y="1133211"/>
                  </a:lnTo>
                  <a:lnTo>
                    <a:pt x="200287" y="1164331"/>
                  </a:lnTo>
                  <a:lnTo>
                    <a:pt x="232743" y="1194178"/>
                  </a:lnTo>
                  <a:lnTo>
                    <a:pt x="267241" y="1222690"/>
                  </a:lnTo>
                  <a:lnTo>
                    <a:pt x="303699" y="1249805"/>
                  </a:lnTo>
                  <a:lnTo>
                    <a:pt x="342035" y="1275462"/>
                  </a:lnTo>
                  <a:lnTo>
                    <a:pt x="382165" y="1299601"/>
                  </a:lnTo>
                  <a:lnTo>
                    <a:pt x="424009" y="1322161"/>
                  </a:lnTo>
                  <a:lnTo>
                    <a:pt x="467483" y="1343079"/>
                  </a:lnTo>
                  <a:lnTo>
                    <a:pt x="512506" y="1362295"/>
                  </a:lnTo>
                  <a:lnTo>
                    <a:pt x="558996" y="1379748"/>
                  </a:lnTo>
                  <a:lnTo>
                    <a:pt x="606869" y="1395377"/>
                  </a:lnTo>
                  <a:lnTo>
                    <a:pt x="656045" y="1409120"/>
                  </a:lnTo>
                  <a:lnTo>
                    <a:pt x="706440" y="1420917"/>
                  </a:lnTo>
                  <a:lnTo>
                    <a:pt x="757973" y="1430706"/>
                  </a:lnTo>
                  <a:lnTo>
                    <a:pt x="810561" y="1438426"/>
                  </a:lnTo>
                  <a:lnTo>
                    <a:pt x="864122" y="1444016"/>
                  </a:lnTo>
                  <a:lnTo>
                    <a:pt x="918575" y="1447415"/>
                  </a:lnTo>
                  <a:lnTo>
                    <a:pt x="973836" y="1448562"/>
                  </a:lnTo>
                  <a:lnTo>
                    <a:pt x="1029096" y="1447415"/>
                  </a:lnTo>
                  <a:lnTo>
                    <a:pt x="1083549" y="1444016"/>
                  </a:lnTo>
                  <a:lnTo>
                    <a:pt x="1137110" y="1438426"/>
                  </a:lnTo>
                  <a:lnTo>
                    <a:pt x="1189698" y="1430706"/>
                  </a:lnTo>
                  <a:lnTo>
                    <a:pt x="1241231" y="1420917"/>
                  </a:lnTo>
                  <a:lnTo>
                    <a:pt x="1291626" y="1409120"/>
                  </a:lnTo>
                  <a:lnTo>
                    <a:pt x="1340802" y="1395377"/>
                  </a:lnTo>
                  <a:lnTo>
                    <a:pt x="1388675" y="1379748"/>
                  </a:lnTo>
                  <a:lnTo>
                    <a:pt x="1435165" y="1362295"/>
                  </a:lnTo>
                  <a:lnTo>
                    <a:pt x="1480188" y="1343079"/>
                  </a:lnTo>
                  <a:lnTo>
                    <a:pt x="1523662" y="1322161"/>
                  </a:lnTo>
                  <a:lnTo>
                    <a:pt x="1565506" y="1299601"/>
                  </a:lnTo>
                  <a:lnTo>
                    <a:pt x="1605636" y="1275462"/>
                  </a:lnTo>
                  <a:lnTo>
                    <a:pt x="1643972" y="1249805"/>
                  </a:lnTo>
                  <a:lnTo>
                    <a:pt x="1680430" y="1222690"/>
                  </a:lnTo>
                  <a:lnTo>
                    <a:pt x="1714928" y="1194178"/>
                  </a:lnTo>
                  <a:lnTo>
                    <a:pt x="1747384" y="1164331"/>
                  </a:lnTo>
                  <a:lnTo>
                    <a:pt x="1777717" y="1133211"/>
                  </a:lnTo>
                  <a:lnTo>
                    <a:pt x="1805843" y="1100877"/>
                  </a:lnTo>
                  <a:lnTo>
                    <a:pt x="1831681" y="1067392"/>
                  </a:lnTo>
                  <a:lnTo>
                    <a:pt x="1855147" y="1032815"/>
                  </a:lnTo>
                  <a:lnTo>
                    <a:pt x="1876161" y="997210"/>
                  </a:lnTo>
                  <a:lnTo>
                    <a:pt x="1894640" y="960636"/>
                  </a:lnTo>
                  <a:lnTo>
                    <a:pt x="1910502" y="923155"/>
                  </a:lnTo>
                  <a:lnTo>
                    <a:pt x="1923664" y="884827"/>
                  </a:lnTo>
                  <a:lnTo>
                    <a:pt x="1934044" y="845715"/>
                  </a:lnTo>
                  <a:lnTo>
                    <a:pt x="1941560" y="805879"/>
                  </a:lnTo>
                  <a:lnTo>
                    <a:pt x="1946130" y="765381"/>
                  </a:lnTo>
                  <a:lnTo>
                    <a:pt x="1947672" y="724281"/>
                  </a:lnTo>
                  <a:lnTo>
                    <a:pt x="1946130" y="683180"/>
                  </a:lnTo>
                  <a:lnTo>
                    <a:pt x="1941560" y="642682"/>
                  </a:lnTo>
                  <a:lnTo>
                    <a:pt x="1934044" y="602846"/>
                  </a:lnTo>
                  <a:lnTo>
                    <a:pt x="1923664" y="563734"/>
                  </a:lnTo>
                  <a:lnTo>
                    <a:pt x="1910502" y="525406"/>
                  </a:lnTo>
                  <a:lnTo>
                    <a:pt x="1894640" y="487925"/>
                  </a:lnTo>
                  <a:lnTo>
                    <a:pt x="1876161" y="451351"/>
                  </a:lnTo>
                  <a:lnTo>
                    <a:pt x="1855147" y="415746"/>
                  </a:lnTo>
                  <a:lnTo>
                    <a:pt x="1831681" y="381169"/>
                  </a:lnTo>
                  <a:lnTo>
                    <a:pt x="1805843" y="347684"/>
                  </a:lnTo>
                  <a:lnTo>
                    <a:pt x="1777717" y="315350"/>
                  </a:lnTo>
                  <a:lnTo>
                    <a:pt x="1747384" y="284230"/>
                  </a:lnTo>
                  <a:lnTo>
                    <a:pt x="1714928" y="254383"/>
                  </a:lnTo>
                  <a:lnTo>
                    <a:pt x="1680430" y="225871"/>
                  </a:lnTo>
                  <a:lnTo>
                    <a:pt x="1643972" y="198756"/>
                  </a:lnTo>
                  <a:lnTo>
                    <a:pt x="1605636" y="173099"/>
                  </a:lnTo>
                  <a:lnTo>
                    <a:pt x="1565506" y="148960"/>
                  </a:lnTo>
                  <a:lnTo>
                    <a:pt x="1523662" y="126400"/>
                  </a:lnTo>
                  <a:lnTo>
                    <a:pt x="1480188" y="105482"/>
                  </a:lnTo>
                  <a:lnTo>
                    <a:pt x="1435165" y="86266"/>
                  </a:lnTo>
                  <a:lnTo>
                    <a:pt x="1388675" y="68813"/>
                  </a:lnTo>
                  <a:lnTo>
                    <a:pt x="1340802" y="53184"/>
                  </a:lnTo>
                  <a:lnTo>
                    <a:pt x="1291626" y="39441"/>
                  </a:lnTo>
                  <a:lnTo>
                    <a:pt x="1241231" y="27644"/>
                  </a:lnTo>
                  <a:lnTo>
                    <a:pt x="1189698" y="17855"/>
                  </a:lnTo>
                  <a:lnTo>
                    <a:pt x="1137110" y="10135"/>
                  </a:lnTo>
                  <a:lnTo>
                    <a:pt x="1083549" y="4545"/>
                  </a:lnTo>
                  <a:lnTo>
                    <a:pt x="1029096" y="1146"/>
                  </a:lnTo>
                  <a:lnTo>
                    <a:pt x="973836" y="0"/>
                  </a:lnTo>
                  <a:close/>
                </a:path>
              </a:pathLst>
            </a:custGeom>
            <a:solidFill>
              <a:srgbClr val="FFFFFF"/>
            </a:solidFill>
          </p:spPr>
          <p:txBody>
            <a:bodyPr wrap="square" lIns="0" tIns="0" rIns="0" bIns="0" rtlCol="0"/>
            <a:lstStyle/>
            <a:p>
              <a:endParaRPr/>
            </a:p>
          </p:txBody>
        </p:sp>
      </p:grpSp>
      <p:sp>
        <p:nvSpPr>
          <p:cNvPr id="13" name="object 13"/>
          <p:cNvSpPr txBox="1"/>
          <p:nvPr/>
        </p:nvSpPr>
        <p:spPr>
          <a:xfrm>
            <a:off x="2770625" y="2376403"/>
            <a:ext cx="1585595" cy="1016635"/>
          </a:xfrm>
          <a:prstGeom prst="rect">
            <a:avLst/>
          </a:prstGeom>
        </p:spPr>
        <p:txBody>
          <a:bodyPr vert="horz" wrap="square" lIns="0" tIns="12700" rIns="0" bIns="0" rtlCol="0">
            <a:spAutoFit/>
          </a:bodyPr>
          <a:lstStyle/>
          <a:p>
            <a:pPr marL="12700" marR="5080" indent="635" algn="ctr">
              <a:lnSpc>
                <a:spcPct val="100000"/>
              </a:lnSpc>
              <a:spcBef>
                <a:spcPts val="100"/>
              </a:spcBef>
            </a:pPr>
            <a:r>
              <a:rPr sz="1300" b="1" i="1" dirty="0">
                <a:solidFill>
                  <a:srgbClr val="921828"/>
                </a:solidFill>
                <a:latin typeface="Arial"/>
                <a:cs typeface="Arial"/>
              </a:rPr>
              <a:t>“DON'T</a:t>
            </a:r>
            <a:r>
              <a:rPr sz="1300" b="1" i="1" spc="-20" dirty="0">
                <a:solidFill>
                  <a:srgbClr val="921828"/>
                </a:solidFill>
                <a:latin typeface="Arial"/>
                <a:cs typeface="Arial"/>
              </a:rPr>
              <a:t> </a:t>
            </a:r>
            <a:r>
              <a:rPr sz="1300" b="1" i="1" spc="-10" dirty="0">
                <a:solidFill>
                  <a:srgbClr val="921828"/>
                </a:solidFill>
                <a:latin typeface="Arial"/>
                <a:cs typeface="Arial"/>
              </a:rPr>
              <a:t>WORRY, </a:t>
            </a:r>
            <a:r>
              <a:rPr sz="1300" b="1" i="1" dirty="0">
                <a:solidFill>
                  <a:srgbClr val="921828"/>
                </a:solidFill>
                <a:latin typeface="Arial"/>
                <a:cs typeface="Arial"/>
              </a:rPr>
              <a:t>YOUR</a:t>
            </a:r>
            <a:r>
              <a:rPr sz="1300" b="1" i="1" spc="-30" dirty="0">
                <a:solidFill>
                  <a:srgbClr val="921828"/>
                </a:solidFill>
                <a:latin typeface="Arial"/>
                <a:cs typeface="Arial"/>
              </a:rPr>
              <a:t> </a:t>
            </a:r>
            <a:r>
              <a:rPr sz="1300" b="1" i="1" dirty="0">
                <a:solidFill>
                  <a:srgbClr val="921828"/>
                </a:solidFill>
                <a:latin typeface="Arial"/>
                <a:cs typeface="Arial"/>
              </a:rPr>
              <a:t>UNIT</a:t>
            </a:r>
            <a:r>
              <a:rPr sz="1300" b="1" i="1" spc="-5" dirty="0">
                <a:solidFill>
                  <a:srgbClr val="921828"/>
                </a:solidFill>
                <a:latin typeface="Arial"/>
                <a:cs typeface="Arial"/>
              </a:rPr>
              <a:t> </a:t>
            </a:r>
            <a:r>
              <a:rPr sz="1300" b="1" i="1" spc="-20" dirty="0">
                <a:solidFill>
                  <a:srgbClr val="921828"/>
                </a:solidFill>
                <a:latin typeface="Arial"/>
                <a:cs typeface="Arial"/>
              </a:rPr>
              <a:t>WILL </a:t>
            </a:r>
            <a:r>
              <a:rPr sz="1300" b="1" i="1" dirty="0">
                <a:solidFill>
                  <a:srgbClr val="921828"/>
                </a:solidFill>
                <a:latin typeface="Arial"/>
                <a:cs typeface="Arial"/>
              </a:rPr>
              <a:t>GET</a:t>
            </a:r>
            <a:r>
              <a:rPr sz="1300" b="1" i="1" spc="-10" dirty="0">
                <a:solidFill>
                  <a:srgbClr val="921828"/>
                </a:solidFill>
                <a:latin typeface="Arial"/>
                <a:cs typeface="Arial"/>
              </a:rPr>
              <a:t> </a:t>
            </a:r>
            <a:r>
              <a:rPr sz="1300" b="1" i="1" dirty="0">
                <a:solidFill>
                  <a:srgbClr val="921828"/>
                </a:solidFill>
                <a:latin typeface="Arial"/>
                <a:cs typeface="Arial"/>
              </a:rPr>
              <a:t>THIS</a:t>
            </a:r>
            <a:r>
              <a:rPr sz="1300" b="1" i="1" spc="-15" dirty="0">
                <a:solidFill>
                  <a:srgbClr val="921828"/>
                </a:solidFill>
                <a:latin typeface="Arial"/>
                <a:cs typeface="Arial"/>
              </a:rPr>
              <a:t> </a:t>
            </a:r>
            <a:r>
              <a:rPr sz="1300" b="1" i="1" dirty="0">
                <a:solidFill>
                  <a:srgbClr val="921828"/>
                </a:solidFill>
                <a:latin typeface="Arial"/>
                <a:cs typeface="Arial"/>
              </a:rPr>
              <a:t>BACK</a:t>
            </a:r>
            <a:r>
              <a:rPr sz="1300" b="1" i="1" spc="-20" dirty="0">
                <a:solidFill>
                  <a:srgbClr val="921828"/>
                </a:solidFill>
                <a:latin typeface="Arial"/>
                <a:cs typeface="Arial"/>
              </a:rPr>
              <a:t> </a:t>
            </a:r>
            <a:r>
              <a:rPr sz="1300" b="1" i="1" spc="-25" dirty="0">
                <a:solidFill>
                  <a:srgbClr val="921828"/>
                </a:solidFill>
                <a:latin typeface="Arial"/>
                <a:cs typeface="Arial"/>
              </a:rPr>
              <a:t>TO </a:t>
            </a:r>
            <a:r>
              <a:rPr sz="1300" b="1" i="1" dirty="0">
                <a:solidFill>
                  <a:srgbClr val="921828"/>
                </a:solidFill>
                <a:latin typeface="Arial"/>
                <a:cs typeface="Arial"/>
              </a:rPr>
              <a:t>YOU</a:t>
            </a:r>
            <a:r>
              <a:rPr sz="1300" b="1" i="1" spc="-15" dirty="0">
                <a:solidFill>
                  <a:srgbClr val="921828"/>
                </a:solidFill>
                <a:latin typeface="Arial"/>
                <a:cs typeface="Arial"/>
              </a:rPr>
              <a:t> </a:t>
            </a:r>
            <a:r>
              <a:rPr sz="1300" b="1" i="1" dirty="0">
                <a:solidFill>
                  <a:srgbClr val="921828"/>
                </a:solidFill>
                <a:latin typeface="Arial"/>
                <a:cs typeface="Arial"/>
              </a:rPr>
              <a:t>ONCE</a:t>
            </a:r>
            <a:r>
              <a:rPr sz="1300" b="1" i="1" spc="-15" dirty="0">
                <a:solidFill>
                  <a:srgbClr val="921828"/>
                </a:solidFill>
                <a:latin typeface="Arial"/>
                <a:cs typeface="Arial"/>
              </a:rPr>
              <a:t> </a:t>
            </a:r>
            <a:r>
              <a:rPr sz="1300" b="1" i="1" spc="-10" dirty="0">
                <a:solidFill>
                  <a:srgbClr val="921828"/>
                </a:solidFill>
                <a:latin typeface="Arial"/>
                <a:cs typeface="Arial"/>
              </a:rPr>
              <a:t>YOU'RE BETTER”</a:t>
            </a:r>
            <a:endParaRPr sz="1300">
              <a:latin typeface="Arial"/>
              <a:cs typeface="Arial"/>
            </a:endParaRPr>
          </a:p>
        </p:txBody>
      </p:sp>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8</a:t>
            </a:fld>
            <a:endParaRPr spc="-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08019" y="289778"/>
            <a:ext cx="477456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65" dirty="0">
                <a:solidFill>
                  <a:srgbClr val="756F6F"/>
                </a:solidFill>
                <a:latin typeface="Arial"/>
                <a:cs typeface="Arial"/>
              </a:rPr>
              <a:t> </a:t>
            </a:r>
            <a:r>
              <a:rPr sz="2000" b="1" dirty="0">
                <a:solidFill>
                  <a:srgbClr val="756F6F"/>
                </a:solidFill>
                <a:latin typeface="Arial"/>
                <a:cs typeface="Arial"/>
              </a:rPr>
              <a:t>5:</a:t>
            </a:r>
            <a:r>
              <a:rPr sz="2000" b="1" spc="-70" dirty="0">
                <a:solidFill>
                  <a:srgbClr val="756F6F"/>
                </a:solidFill>
                <a:latin typeface="Arial"/>
                <a:cs typeface="Arial"/>
              </a:rPr>
              <a:t> </a:t>
            </a:r>
            <a:r>
              <a:rPr sz="2000" b="1" dirty="0">
                <a:solidFill>
                  <a:srgbClr val="756F6F"/>
                </a:solidFill>
                <a:latin typeface="Arial"/>
                <a:cs typeface="Arial"/>
              </a:rPr>
              <a:t>Tactical</a:t>
            </a:r>
            <a:r>
              <a:rPr sz="2000" b="1" spc="-80" dirty="0">
                <a:solidFill>
                  <a:srgbClr val="756F6F"/>
                </a:solidFill>
                <a:latin typeface="Arial"/>
                <a:cs typeface="Arial"/>
              </a:rPr>
              <a:t> </a:t>
            </a:r>
            <a:r>
              <a:rPr sz="2000" b="1" dirty="0">
                <a:solidFill>
                  <a:srgbClr val="756F6F"/>
                </a:solidFill>
                <a:latin typeface="Arial"/>
                <a:cs typeface="Arial"/>
              </a:rPr>
              <a:t>Trauma</a:t>
            </a:r>
            <a:r>
              <a:rPr sz="2000" b="1" spc="-60" dirty="0">
                <a:solidFill>
                  <a:srgbClr val="756F6F"/>
                </a:solidFill>
                <a:latin typeface="Arial"/>
                <a:cs typeface="Arial"/>
              </a:rPr>
              <a:t> </a:t>
            </a:r>
            <a:r>
              <a:rPr sz="2000" b="1" spc="-10" dirty="0">
                <a:solidFill>
                  <a:srgbClr val="756F6F"/>
                </a:solidFill>
                <a:latin typeface="Arial"/>
                <a:cs typeface="Arial"/>
              </a:rPr>
              <a:t>Assessment</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52400">
              <a:lnSpc>
                <a:spcPct val="100000"/>
              </a:lnSpc>
              <a:spcBef>
                <a:spcPts val="100"/>
              </a:spcBef>
            </a:pPr>
            <a:r>
              <a:rPr spc="-10" dirty="0">
                <a:solidFill>
                  <a:srgbClr val="BB8542"/>
                </a:solidFill>
              </a:rPr>
              <a:t>COMMUNICATE</a:t>
            </a:r>
            <a:r>
              <a:rPr spc="-130" dirty="0">
                <a:solidFill>
                  <a:srgbClr val="BB8542"/>
                </a:solidFill>
              </a:rPr>
              <a:t> </a:t>
            </a:r>
            <a:r>
              <a:rPr dirty="0">
                <a:solidFill>
                  <a:srgbClr val="000000"/>
                </a:solidFill>
              </a:rPr>
              <a:t>WITH</a:t>
            </a:r>
            <a:r>
              <a:rPr spc="-130" dirty="0">
                <a:solidFill>
                  <a:srgbClr val="000000"/>
                </a:solidFill>
              </a:rPr>
              <a:t> </a:t>
            </a:r>
            <a:r>
              <a:rPr spc="-10" dirty="0">
                <a:solidFill>
                  <a:srgbClr val="000000"/>
                </a:solidFill>
              </a:rPr>
              <a:t>CASUALTIES</a:t>
            </a:r>
          </a:p>
        </p:txBody>
      </p:sp>
      <p:grpSp>
        <p:nvGrpSpPr>
          <p:cNvPr id="5" name="object 5"/>
          <p:cNvGrpSpPr/>
          <p:nvPr/>
        </p:nvGrpSpPr>
        <p:grpSpPr>
          <a:xfrm>
            <a:off x="83070" y="1419618"/>
            <a:ext cx="8218170" cy="5438775"/>
            <a:chOff x="83070" y="1419618"/>
            <a:chExt cx="8218170" cy="5438775"/>
          </a:xfrm>
        </p:grpSpPr>
        <p:pic>
          <p:nvPicPr>
            <p:cNvPr id="6" name="object 6"/>
            <p:cNvPicPr/>
            <p:nvPr/>
          </p:nvPicPr>
          <p:blipFill>
            <a:blip r:embed="rId4" cstate="print"/>
            <a:stretch>
              <a:fillRect/>
            </a:stretch>
          </p:blipFill>
          <p:spPr>
            <a:xfrm>
              <a:off x="83070" y="1419618"/>
              <a:ext cx="8218156" cy="5438381"/>
            </a:xfrm>
            <a:prstGeom prst="rect">
              <a:avLst/>
            </a:prstGeom>
          </p:spPr>
        </p:pic>
        <p:pic>
          <p:nvPicPr>
            <p:cNvPr id="7" name="object 7"/>
            <p:cNvPicPr/>
            <p:nvPr/>
          </p:nvPicPr>
          <p:blipFill>
            <a:blip r:embed="rId5" cstate="print"/>
            <a:stretch>
              <a:fillRect/>
            </a:stretch>
          </p:blipFill>
          <p:spPr>
            <a:xfrm>
              <a:off x="277367" y="1613916"/>
              <a:ext cx="7631417" cy="5079491"/>
            </a:xfrm>
            <a:prstGeom prst="rect">
              <a:avLst/>
            </a:prstGeom>
          </p:spPr>
        </p:pic>
        <p:sp>
          <p:nvSpPr>
            <p:cNvPr id="8" name="object 8"/>
            <p:cNvSpPr/>
            <p:nvPr/>
          </p:nvSpPr>
          <p:spPr>
            <a:xfrm>
              <a:off x="5242179" y="3247257"/>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grpSp>
      <p:sp>
        <p:nvSpPr>
          <p:cNvPr id="9" name="object 9"/>
          <p:cNvSpPr txBox="1"/>
          <p:nvPr/>
        </p:nvSpPr>
        <p:spPr>
          <a:xfrm>
            <a:off x="5156814" y="1532965"/>
            <a:ext cx="6018530" cy="3769995"/>
          </a:xfrm>
          <a:prstGeom prst="rect">
            <a:avLst/>
          </a:prstGeom>
        </p:spPr>
        <p:txBody>
          <a:bodyPr vert="horz" wrap="square" lIns="0" tIns="46990" rIns="0" bIns="0" rtlCol="0">
            <a:spAutoFit/>
          </a:bodyPr>
          <a:lstStyle/>
          <a:p>
            <a:pPr marL="12700" marR="5080">
              <a:lnSpc>
                <a:spcPts val="2160"/>
              </a:lnSpc>
              <a:spcBef>
                <a:spcPts val="370"/>
              </a:spcBef>
            </a:pPr>
            <a:r>
              <a:rPr sz="2000" dirty="0">
                <a:latin typeface="Arial MT"/>
                <a:cs typeface="Arial MT"/>
              </a:rPr>
              <a:t>Frequent</a:t>
            </a:r>
            <a:r>
              <a:rPr sz="2000" spc="-50" dirty="0">
                <a:latin typeface="Arial MT"/>
                <a:cs typeface="Arial MT"/>
              </a:rPr>
              <a:t> </a:t>
            </a:r>
            <a:r>
              <a:rPr sz="2000" spc="-10" dirty="0">
                <a:latin typeface="Arial MT"/>
                <a:cs typeface="Arial MT"/>
              </a:rPr>
              <a:t>Communication</a:t>
            </a:r>
            <a:r>
              <a:rPr sz="2000" spc="-40" dirty="0">
                <a:latin typeface="Arial MT"/>
                <a:cs typeface="Arial MT"/>
              </a:rPr>
              <a:t> </a:t>
            </a:r>
            <a:r>
              <a:rPr sz="2000" dirty="0">
                <a:latin typeface="Arial MT"/>
                <a:cs typeface="Arial MT"/>
              </a:rPr>
              <a:t>may</a:t>
            </a:r>
            <a:r>
              <a:rPr sz="2000" spc="-60" dirty="0">
                <a:latin typeface="Arial MT"/>
                <a:cs typeface="Arial MT"/>
              </a:rPr>
              <a:t> </a:t>
            </a:r>
            <a:r>
              <a:rPr sz="2000" dirty="0">
                <a:latin typeface="Arial MT"/>
                <a:cs typeface="Arial MT"/>
              </a:rPr>
              <a:t>help</a:t>
            </a:r>
            <a:r>
              <a:rPr sz="2000" spc="-50" dirty="0">
                <a:latin typeface="Arial MT"/>
                <a:cs typeface="Arial MT"/>
              </a:rPr>
              <a:t> </a:t>
            </a:r>
            <a:r>
              <a:rPr sz="2000" dirty="0">
                <a:latin typeface="Arial MT"/>
                <a:cs typeface="Arial MT"/>
              </a:rPr>
              <a:t>the</a:t>
            </a:r>
            <a:r>
              <a:rPr sz="2000" spc="-70" dirty="0">
                <a:latin typeface="Arial MT"/>
                <a:cs typeface="Arial MT"/>
              </a:rPr>
              <a:t> </a:t>
            </a:r>
            <a:r>
              <a:rPr sz="2000" dirty="0">
                <a:latin typeface="Arial MT"/>
                <a:cs typeface="Arial MT"/>
              </a:rPr>
              <a:t>casualty</a:t>
            </a:r>
            <a:r>
              <a:rPr sz="2000" spc="-55" dirty="0">
                <a:latin typeface="Arial MT"/>
                <a:cs typeface="Arial MT"/>
              </a:rPr>
              <a:t> </a:t>
            </a:r>
            <a:r>
              <a:rPr sz="2000" spc="-20" dirty="0">
                <a:latin typeface="Arial MT"/>
                <a:cs typeface="Arial MT"/>
              </a:rPr>
              <a:t>feel </a:t>
            </a:r>
            <a:r>
              <a:rPr sz="2000" dirty="0">
                <a:latin typeface="Arial MT"/>
                <a:cs typeface="Arial MT"/>
              </a:rPr>
              <a:t>calmer</a:t>
            </a:r>
            <a:r>
              <a:rPr sz="2000" spc="-40" dirty="0">
                <a:latin typeface="Arial MT"/>
                <a:cs typeface="Arial MT"/>
              </a:rPr>
              <a:t> </a:t>
            </a:r>
            <a:r>
              <a:rPr sz="2000" dirty="0">
                <a:latin typeface="Arial MT"/>
                <a:cs typeface="Arial MT"/>
              </a:rPr>
              <a:t>and</a:t>
            </a:r>
            <a:r>
              <a:rPr sz="2000" spc="-40" dirty="0">
                <a:latin typeface="Arial MT"/>
                <a:cs typeface="Arial MT"/>
              </a:rPr>
              <a:t> </a:t>
            </a:r>
            <a:r>
              <a:rPr sz="2000" dirty="0">
                <a:latin typeface="Arial MT"/>
                <a:cs typeface="Arial MT"/>
              </a:rPr>
              <a:t>improve</a:t>
            </a:r>
            <a:r>
              <a:rPr sz="2000" spc="-40" dirty="0">
                <a:latin typeface="Arial MT"/>
                <a:cs typeface="Arial MT"/>
              </a:rPr>
              <a:t> </a:t>
            </a:r>
            <a:r>
              <a:rPr sz="2000" dirty="0">
                <a:latin typeface="Arial MT"/>
                <a:cs typeface="Arial MT"/>
              </a:rPr>
              <a:t>their</a:t>
            </a:r>
            <a:r>
              <a:rPr sz="2000" spc="-50" dirty="0">
                <a:latin typeface="Arial MT"/>
                <a:cs typeface="Arial MT"/>
              </a:rPr>
              <a:t> </a:t>
            </a:r>
            <a:r>
              <a:rPr sz="2000" dirty="0">
                <a:latin typeface="Arial MT"/>
                <a:cs typeface="Arial MT"/>
              </a:rPr>
              <a:t>outcome</a:t>
            </a:r>
            <a:r>
              <a:rPr sz="2000" spc="-50" dirty="0">
                <a:latin typeface="Arial MT"/>
                <a:cs typeface="Arial MT"/>
              </a:rPr>
              <a:t> </a:t>
            </a:r>
            <a:r>
              <a:rPr sz="2000" dirty="0">
                <a:latin typeface="Arial MT"/>
                <a:cs typeface="Arial MT"/>
              </a:rPr>
              <a:t>by</a:t>
            </a:r>
            <a:r>
              <a:rPr sz="2000" spc="-40" dirty="0">
                <a:latin typeface="Arial MT"/>
                <a:cs typeface="Arial MT"/>
              </a:rPr>
              <a:t> </a:t>
            </a:r>
            <a:r>
              <a:rPr sz="2000" dirty="0">
                <a:latin typeface="Arial MT"/>
                <a:cs typeface="Arial MT"/>
              </a:rPr>
              <a:t>-</a:t>
            </a:r>
            <a:r>
              <a:rPr sz="2000" spc="-50" dirty="0">
                <a:latin typeface="Arial MT"/>
                <a:cs typeface="Arial MT"/>
              </a:rPr>
              <a:t> </a:t>
            </a:r>
            <a:r>
              <a:rPr sz="2000" i="1" spc="-10" dirty="0">
                <a:latin typeface="Arial"/>
                <a:cs typeface="Arial"/>
              </a:rPr>
              <a:t>reducing </a:t>
            </a:r>
            <a:r>
              <a:rPr sz="2000" i="1" dirty="0">
                <a:latin typeface="Arial"/>
                <a:cs typeface="Arial"/>
              </a:rPr>
              <a:t>stress,</a:t>
            </a:r>
            <a:r>
              <a:rPr sz="2000" i="1" spc="-85" dirty="0">
                <a:latin typeface="Arial"/>
                <a:cs typeface="Arial"/>
              </a:rPr>
              <a:t> </a:t>
            </a:r>
            <a:r>
              <a:rPr sz="2000" i="1" dirty="0">
                <a:latin typeface="Arial"/>
                <a:cs typeface="Arial"/>
              </a:rPr>
              <a:t>increasing</a:t>
            </a:r>
            <a:r>
              <a:rPr sz="2000" i="1" spc="-55" dirty="0">
                <a:latin typeface="Arial"/>
                <a:cs typeface="Arial"/>
              </a:rPr>
              <a:t> </a:t>
            </a:r>
            <a:r>
              <a:rPr sz="2000" i="1" dirty="0">
                <a:latin typeface="Arial"/>
                <a:cs typeface="Arial"/>
              </a:rPr>
              <a:t>the</a:t>
            </a:r>
            <a:r>
              <a:rPr sz="2000" i="1" spc="-65" dirty="0">
                <a:latin typeface="Arial"/>
                <a:cs typeface="Arial"/>
              </a:rPr>
              <a:t> </a:t>
            </a:r>
            <a:r>
              <a:rPr sz="2000" i="1" dirty="0">
                <a:latin typeface="Arial"/>
                <a:cs typeface="Arial"/>
              </a:rPr>
              <a:t>ability</a:t>
            </a:r>
            <a:r>
              <a:rPr sz="2000" i="1" spc="-50" dirty="0">
                <a:latin typeface="Arial"/>
                <a:cs typeface="Arial"/>
              </a:rPr>
              <a:t> </a:t>
            </a:r>
            <a:r>
              <a:rPr sz="2000" i="1" dirty="0">
                <a:latin typeface="Arial"/>
                <a:cs typeface="Arial"/>
              </a:rPr>
              <a:t>to</a:t>
            </a:r>
            <a:r>
              <a:rPr sz="2000" i="1" spc="-75" dirty="0">
                <a:latin typeface="Arial"/>
                <a:cs typeface="Arial"/>
              </a:rPr>
              <a:t> </a:t>
            </a:r>
            <a:r>
              <a:rPr sz="2000" i="1" dirty="0">
                <a:latin typeface="Arial"/>
                <a:cs typeface="Arial"/>
              </a:rPr>
              <a:t>explain</a:t>
            </a:r>
            <a:r>
              <a:rPr sz="2000" i="1" spc="-45" dirty="0">
                <a:latin typeface="Arial"/>
                <a:cs typeface="Arial"/>
              </a:rPr>
              <a:t> </a:t>
            </a:r>
            <a:r>
              <a:rPr sz="2000" i="1" dirty="0">
                <a:latin typeface="Arial"/>
                <a:cs typeface="Arial"/>
              </a:rPr>
              <a:t>symptoms</a:t>
            </a:r>
            <a:r>
              <a:rPr sz="2000" i="1" spc="-75" dirty="0">
                <a:latin typeface="Arial"/>
                <a:cs typeface="Arial"/>
              </a:rPr>
              <a:t> </a:t>
            </a:r>
            <a:r>
              <a:rPr sz="2000" i="1" spc="-25" dirty="0">
                <a:latin typeface="Arial"/>
                <a:cs typeface="Arial"/>
              </a:rPr>
              <a:t>and </a:t>
            </a:r>
            <a:r>
              <a:rPr sz="2000" i="1" dirty="0">
                <a:latin typeface="Arial"/>
                <a:cs typeface="Arial"/>
              </a:rPr>
              <a:t>follow</a:t>
            </a:r>
            <a:r>
              <a:rPr sz="2000" i="1" spc="-55" dirty="0">
                <a:latin typeface="Arial"/>
                <a:cs typeface="Arial"/>
              </a:rPr>
              <a:t> </a:t>
            </a:r>
            <a:r>
              <a:rPr sz="2000" i="1" spc="-10" dirty="0">
                <a:latin typeface="Arial"/>
                <a:cs typeface="Arial"/>
              </a:rPr>
              <a:t>commands.</a:t>
            </a:r>
            <a:endParaRPr sz="2000">
              <a:latin typeface="Arial"/>
              <a:cs typeface="Arial"/>
            </a:endParaRPr>
          </a:p>
          <a:p>
            <a:pPr marL="12700">
              <a:lnSpc>
                <a:spcPct val="100000"/>
              </a:lnSpc>
              <a:spcBef>
                <a:spcPts val="1455"/>
              </a:spcBef>
            </a:pPr>
            <a:r>
              <a:rPr sz="2000" b="1" spc="-10" dirty="0">
                <a:latin typeface="Arial"/>
                <a:cs typeface="Arial"/>
              </a:rPr>
              <a:t>COMMUNICATE</a:t>
            </a:r>
            <a:r>
              <a:rPr sz="2000" b="1" spc="-40" dirty="0">
                <a:latin typeface="Arial"/>
                <a:cs typeface="Arial"/>
              </a:rPr>
              <a:t> </a:t>
            </a:r>
            <a:r>
              <a:rPr sz="2000" dirty="0">
                <a:latin typeface="Arial MT"/>
                <a:cs typeface="Arial MT"/>
              </a:rPr>
              <a:t>with</a:t>
            </a:r>
            <a:r>
              <a:rPr sz="2000" spc="-40" dirty="0">
                <a:latin typeface="Arial MT"/>
                <a:cs typeface="Arial MT"/>
              </a:rPr>
              <a:t> </a:t>
            </a:r>
            <a:r>
              <a:rPr sz="2000" dirty="0">
                <a:latin typeface="Arial MT"/>
                <a:cs typeface="Arial MT"/>
              </a:rPr>
              <a:t>the</a:t>
            </a:r>
            <a:r>
              <a:rPr sz="2000" spc="-55" dirty="0">
                <a:latin typeface="Arial MT"/>
                <a:cs typeface="Arial MT"/>
              </a:rPr>
              <a:t> </a:t>
            </a:r>
            <a:r>
              <a:rPr sz="2000" dirty="0">
                <a:latin typeface="Arial MT"/>
                <a:cs typeface="Arial MT"/>
              </a:rPr>
              <a:t>casualty,</a:t>
            </a:r>
            <a:r>
              <a:rPr sz="2000" spc="-60" dirty="0">
                <a:latin typeface="Arial MT"/>
                <a:cs typeface="Arial MT"/>
              </a:rPr>
              <a:t> </a:t>
            </a:r>
            <a:r>
              <a:rPr sz="1800" dirty="0">
                <a:latin typeface="Arial MT"/>
                <a:cs typeface="Arial MT"/>
              </a:rPr>
              <a:t>if</a:t>
            </a:r>
            <a:r>
              <a:rPr sz="1800" spc="-45" dirty="0">
                <a:latin typeface="Arial MT"/>
                <a:cs typeface="Arial MT"/>
              </a:rPr>
              <a:t> </a:t>
            </a:r>
            <a:r>
              <a:rPr sz="1800" spc="-10" dirty="0">
                <a:latin typeface="Arial MT"/>
                <a:cs typeface="Arial MT"/>
              </a:rPr>
              <a:t>possible</a:t>
            </a:r>
            <a:endParaRPr sz="1800">
              <a:latin typeface="Arial MT"/>
              <a:cs typeface="Arial MT"/>
            </a:endParaRPr>
          </a:p>
          <a:p>
            <a:pPr marL="224790">
              <a:lnSpc>
                <a:spcPct val="100000"/>
              </a:lnSpc>
              <a:spcBef>
                <a:spcPts val="500"/>
              </a:spcBef>
            </a:pPr>
            <a:r>
              <a:rPr sz="2100" b="1" dirty="0">
                <a:latin typeface="Arial"/>
                <a:cs typeface="Arial"/>
              </a:rPr>
              <a:t>Encourage</a:t>
            </a:r>
            <a:r>
              <a:rPr sz="2100" b="1" spc="-30" dirty="0">
                <a:latin typeface="Arial"/>
                <a:cs typeface="Arial"/>
              </a:rPr>
              <a:t> </a:t>
            </a:r>
            <a:r>
              <a:rPr sz="2100" b="1" dirty="0">
                <a:latin typeface="Arial"/>
                <a:cs typeface="Arial"/>
              </a:rPr>
              <a:t>AND</a:t>
            </a:r>
            <a:r>
              <a:rPr sz="2100" b="1" spc="-35" dirty="0">
                <a:latin typeface="Arial"/>
                <a:cs typeface="Arial"/>
              </a:rPr>
              <a:t> </a:t>
            </a:r>
            <a:r>
              <a:rPr sz="2100" b="1" spc="-10" dirty="0">
                <a:latin typeface="Arial"/>
                <a:cs typeface="Arial"/>
              </a:rPr>
              <a:t>Reassure</a:t>
            </a:r>
            <a:endParaRPr sz="2100">
              <a:latin typeface="Arial"/>
              <a:cs typeface="Arial"/>
            </a:endParaRPr>
          </a:p>
          <a:p>
            <a:pPr marL="224790">
              <a:lnSpc>
                <a:spcPct val="100000"/>
              </a:lnSpc>
              <a:spcBef>
                <a:spcPts val="1100"/>
              </a:spcBef>
            </a:pPr>
            <a:r>
              <a:rPr sz="2100" b="1" dirty="0">
                <a:latin typeface="Arial"/>
                <a:cs typeface="Arial"/>
              </a:rPr>
              <a:t>Explain </a:t>
            </a:r>
            <a:r>
              <a:rPr sz="2100" dirty="0">
                <a:latin typeface="Arial MT"/>
                <a:cs typeface="Arial MT"/>
              </a:rPr>
              <a:t>care</a:t>
            </a:r>
            <a:r>
              <a:rPr sz="2100" spc="-25" dirty="0">
                <a:latin typeface="Arial MT"/>
                <a:cs typeface="Arial MT"/>
              </a:rPr>
              <a:t> </a:t>
            </a:r>
            <a:r>
              <a:rPr sz="2100" dirty="0">
                <a:latin typeface="Arial MT"/>
                <a:cs typeface="Arial MT"/>
              </a:rPr>
              <a:t>each</a:t>
            </a:r>
            <a:r>
              <a:rPr sz="2100" spc="-20" dirty="0">
                <a:latin typeface="Arial MT"/>
                <a:cs typeface="Arial MT"/>
              </a:rPr>
              <a:t> </a:t>
            </a:r>
            <a:r>
              <a:rPr sz="2100" dirty="0">
                <a:latin typeface="Arial MT"/>
                <a:cs typeface="Arial MT"/>
              </a:rPr>
              <a:t>step</a:t>
            </a:r>
            <a:r>
              <a:rPr sz="2100" spc="-20" dirty="0">
                <a:latin typeface="Arial MT"/>
                <a:cs typeface="Arial MT"/>
              </a:rPr>
              <a:t> </a:t>
            </a:r>
            <a:r>
              <a:rPr sz="2100" dirty="0">
                <a:latin typeface="Arial MT"/>
                <a:cs typeface="Arial MT"/>
              </a:rPr>
              <a:t>of</a:t>
            </a:r>
            <a:r>
              <a:rPr sz="2100" spc="-20" dirty="0">
                <a:latin typeface="Arial MT"/>
                <a:cs typeface="Arial MT"/>
              </a:rPr>
              <a:t> </a:t>
            </a:r>
            <a:r>
              <a:rPr sz="2100" dirty="0">
                <a:latin typeface="Arial MT"/>
                <a:cs typeface="Arial MT"/>
              </a:rPr>
              <a:t>the</a:t>
            </a:r>
            <a:r>
              <a:rPr sz="2100" spc="-20" dirty="0">
                <a:latin typeface="Arial MT"/>
                <a:cs typeface="Arial MT"/>
              </a:rPr>
              <a:t> </a:t>
            </a:r>
            <a:r>
              <a:rPr sz="2100" spc="-25" dirty="0">
                <a:latin typeface="Arial MT"/>
                <a:cs typeface="Arial MT"/>
              </a:rPr>
              <a:t>way</a:t>
            </a:r>
            <a:endParaRPr sz="2100">
              <a:latin typeface="Arial MT"/>
              <a:cs typeface="Arial MT"/>
            </a:endParaRPr>
          </a:p>
          <a:p>
            <a:pPr marL="12700" marR="499109">
              <a:lnSpc>
                <a:spcPts val="2160"/>
              </a:lnSpc>
              <a:spcBef>
                <a:spcPts val="1465"/>
              </a:spcBef>
            </a:pPr>
            <a:r>
              <a:rPr sz="2000" dirty="0">
                <a:latin typeface="Arial MT"/>
                <a:cs typeface="Arial MT"/>
              </a:rPr>
              <a:t>Communicate</a:t>
            </a:r>
            <a:r>
              <a:rPr sz="2000" spc="-55" dirty="0">
                <a:latin typeface="Arial MT"/>
                <a:cs typeface="Arial MT"/>
              </a:rPr>
              <a:t> </a:t>
            </a:r>
            <a:r>
              <a:rPr sz="2000" dirty="0">
                <a:latin typeface="Arial MT"/>
                <a:cs typeface="Arial MT"/>
              </a:rPr>
              <a:t>throughout</a:t>
            </a:r>
            <a:r>
              <a:rPr sz="2000" spc="-70" dirty="0">
                <a:latin typeface="Arial MT"/>
                <a:cs typeface="Arial MT"/>
              </a:rPr>
              <a:t> </a:t>
            </a:r>
            <a:r>
              <a:rPr sz="2000" dirty="0">
                <a:latin typeface="Arial MT"/>
                <a:cs typeface="Arial MT"/>
              </a:rPr>
              <a:t>TTA</a:t>
            </a:r>
            <a:r>
              <a:rPr sz="2000" spc="-55" dirty="0">
                <a:latin typeface="Arial MT"/>
                <a:cs typeface="Arial MT"/>
              </a:rPr>
              <a:t> </a:t>
            </a:r>
            <a:r>
              <a:rPr sz="2000" dirty="0">
                <a:latin typeface="Arial MT"/>
                <a:cs typeface="Arial MT"/>
              </a:rPr>
              <a:t>to</a:t>
            </a:r>
            <a:r>
              <a:rPr sz="2000" spc="-75" dirty="0">
                <a:latin typeface="Arial MT"/>
                <a:cs typeface="Arial MT"/>
              </a:rPr>
              <a:t> </a:t>
            </a:r>
            <a:r>
              <a:rPr sz="2000" dirty="0">
                <a:latin typeface="Arial MT"/>
                <a:cs typeface="Arial MT"/>
              </a:rPr>
              <a:t>determine</a:t>
            </a:r>
            <a:r>
              <a:rPr sz="2000" spc="-65" dirty="0">
                <a:latin typeface="Arial MT"/>
                <a:cs typeface="Arial MT"/>
              </a:rPr>
              <a:t> </a:t>
            </a:r>
            <a:r>
              <a:rPr sz="2000" dirty="0">
                <a:latin typeface="Arial MT"/>
                <a:cs typeface="Arial MT"/>
              </a:rPr>
              <a:t>if</a:t>
            </a:r>
            <a:r>
              <a:rPr sz="2000" spc="-70" dirty="0">
                <a:latin typeface="Arial MT"/>
                <a:cs typeface="Arial MT"/>
              </a:rPr>
              <a:t> </a:t>
            </a:r>
            <a:r>
              <a:rPr sz="2000" spc="-25" dirty="0">
                <a:latin typeface="Arial MT"/>
                <a:cs typeface="Arial MT"/>
              </a:rPr>
              <a:t>the </a:t>
            </a:r>
            <a:r>
              <a:rPr sz="2000" dirty="0">
                <a:latin typeface="Arial MT"/>
                <a:cs typeface="Arial MT"/>
              </a:rPr>
              <a:t>casualty's</a:t>
            </a:r>
            <a:r>
              <a:rPr sz="2000" spc="-70" dirty="0">
                <a:latin typeface="Arial MT"/>
                <a:cs typeface="Arial MT"/>
              </a:rPr>
              <a:t> </a:t>
            </a:r>
            <a:r>
              <a:rPr sz="2000" dirty="0">
                <a:latin typeface="Arial MT"/>
                <a:cs typeface="Arial MT"/>
              </a:rPr>
              <a:t>mental</a:t>
            </a:r>
            <a:r>
              <a:rPr sz="2000" spc="-60" dirty="0">
                <a:latin typeface="Arial MT"/>
                <a:cs typeface="Arial MT"/>
              </a:rPr>
              <a:t> </a:t>
            </a:r>
            <a:r>
              <a:rPr sz="2000" dirty="0">
                <a:latin typeface="Arial MT"/>
                <a:cs typeface="Arial MT"/>
              </a:rPr>
              <a:t>status</a:t>
            </a:r>
            <a:r>
              <a:rPr sz="2000" spc="-75" dirty="0">
                <a:latin typeface="Arial MT"/>
                <a:cs typeface="Arial MT"/>
              </a:rPr>
              <a:t> </a:t>
            </a:r>
            <a:r>
              <a:rPr sz="2000" dirty="0">
                <a:latin typeface="Arial MT"/>
                <a:cs typeface="Arial MT"/>
              </a:rPr>
              <a:t>begins</a:t>
            </a:r>
            <a:r>
              <a:rPr sz="2000" spc="-55" dirty="0">
                <a:latin typeface="Arial MT"/>
                <a:cs typeface="Arial MT"/>
              </a:rPr>
              <a:t> </a:t>
            </a:r>
            <a:r>
              <a:rPr sz="2000" dirty="0">
                <a:latin typeface="Arial MT"/>
                <a:cs typeface="Arial MT"/>
              </a:rPr>
              <a:t>to</a:t>
            </a:r>
            <a:r>
              <a:rPr sz="2000" spc="-80" dirty="0">
                <a:latin typeface="Arial MT"/>
                <a:cs typeface="Arial MT"/>
              </a:rPr>
              <a:t> </a:t>
            </a:r>
            <a:r>
              <a:rPr sz="2000" dirty="0">
                <a:latin typeface="Arial MT"/>
                <a:cs typeface="Arial MT"/>
              </a:rPr>
              <a:t>change</a:t>
            </a:r>
            <a:r>
              <a:rPr sz="2000" spc="-50" dirty="0">
                <a:latin typeface="Arial MT"/>
                <a:cs typeface="Arial MT"/>
              </a:rPr>
              <a:t> </a:t>
            </a:r>
            <a:r>
              <a:rPr sz="2000" dirty="0">
                <a:latin typeface="Arial MT"/>
                <a:cs typeface="Arial MT"/>
              </a:rPr>
              <a:t>–</a:t>
            </a:r>
            <a:r>
              <a:rPr sz="2000" spc="-65" dirty="0">
                <a:latin typeface="Arial MT"/>
                <a:cs typeface="Arial MT"/>
              </a:rPr>
              <a:t> </a:t>
            </a:r>
            <a:r>
              <a:rPr sz="2000" spc="-50" dirty="0">
                <a:latin typeface="Arial MT"/>
                <a:cs typeface="Arial MT"/>
              </a:rPr>
              <a:t>a </a:t>
            </a:r>
            <a:r>
              <a:rPr sz="2000" dirty="0">
                <a:latin typeface="Arial MT"/>
                <a:cs typeface="Arial MT"/>
              </a:rPr>
              <a:t>potential</a:t>
            </a:r>
            <a:r>
              <a:rPr sz="2000" spc="-55" dirty="0">
                <a:latin typeface="Arial MT"/>
                <a:cs typeface="Arial MT"/>
              </a:rPr>
              <a:t> </a:t>
            </a:r>
            <a:r>
              <a:rPr sz="2000" dirty="0">
                <a:latin typeface="Arial MT"/>
                <a:cs typeface="Arial MT"/>
              </a:rPr>
              <a:t>sign</a:t>
            </a:r>
            <a:r>
              <a:rPr sz="2000" spc="-55" dirty="0">
                <a:latin typeface="Arial MT"/>
                <a:cs typeface="Arial MT"/>
              </a:rPr>
              <a:t> </a:t>
            </a:r>
            <a:r>
              <a:rPr sz="2000" dirty="0">
                <a:latin typeface="Arial MT"/>
                <a:cs typeface="Arial MT"/>
              </a:rPr>
              <a:t>that</a:t>
            </a:r>
            <a:r>
              <a:rPr sz="2000" spc="-70" dirty="0">
                <a:latin typeface="Arial MT"/>
                <a:cs typeface="Arial MT"/>
              </a:rPr>
              <a:t> </a:t>
            </a:r>
            <a:r>
              <a:rPr sz="2000" dirty="0">
                <a:latin typeface="Arial MT"/>
                <a:cs typeface="Arial MT"/>
              </a:rPr>
              <a:t>something</a:t>
            </a:r>
            <a:r>
              <a:rPr sz="2000" spc="-50" dirty="0">
                <a:latin typeface="Arial MT"/>
                <a:cs typeface="Arial MT"/>
              </a:rPr>
              <a:t> </a:t>
            </a:r>
            <a:r>
              <a:rPr sz="2000" dirty="0">
                <a:latin typeface="Arial MT"/>
                <a:cs typeface="Arial MT"/>
              </a:rPr>
              <a:t>is</a:t>
            </a:r>
            <a:r>
              <a:rPr sz="2000" spc="-50" dirty="0">
                <a:latin typeface="Arial MT"/>
                <a:cs typeface="Arial MT"/>
              </a:rPr>
              <a:t> </a:t>
            </a:r>
            <a:r>
              <a:rPr sz="2000" dirty="0">
                <a:latin typeface="Arial MT"/>
                <a:cs typeface="Arial MT"/>
              </a:rPr>
              <a:t>wrong,</a:t>
            </a:r>
            <a:r>
              <a:rPr sz="2000" spc="-60" dirty="0">
                <a:latin typeface="Arial MT"/>
                <a:cs typeface="Arial MT"/>
              </a:rPr>
              <a:t> </a:t>
            </a:r>
            <a:r>
              <a:rPr sz="2000" dirty="0">
                <a:latin typeface="Arial MT"/>
                <a:cs typeface="Arial MT"/>
              </a:rPr>
              <a:t>and</a:t>
            </a:r>
            <a:r>
              <a:rPr sz="2000" spc="-55" dirty="0">
                <a:latin typeface="Arial MT"/>
                <a:cs typeface="Arial MT"/>
              </a:rPr>
              <a:t> </a:t>
            </a:r>
            <a:r>
              <a:rPr sz="2000" spc="-20" dirty="0">
                <a:latin typeface="Arial MT"/>
                <a:cs typeface="Arial MT"/>
              </a:rPr>
              <a:t>they </a:t>
            </a:r>
            <a:r>
              <a:rPr sz="2000" dirty="0">
                <a:latin typeface="Arial MT"/>
                <a:cs typeface="Arial MT"/>
              </a:rPr>
              <a:t>need</a:t>
            </a:r>
            <a:r>
              <a:rPr sz="2000" spc="-35" dirty="0">
                <a:latin typeface="Arial MT"/>
                <a:cs typeface="Arial MT"/>
              </a:rPr>
              <a:t> </a:t>
            </a:r>
            <a:r>
              <a:rPr sz="2000" dirty="0">
                <a:latin typeface="Arial MT"/>
                <a:cs typeface="Arial MT"/>
              </a:rPr>
              <a:t>to</a:t>
            </a:r>
            <a:r>
              <a:rPr sz="2000" spc="-45" dirty="0">
                <a:latin typeface="Arial MT"/>
                <a:cs typeface="Arial MT"/>
              </a:rPr>
              <a:t> </a:t>
            </a:r>
            <a:r>
              <a:rPr sz="2000" dirty="0">
                <a:latin typeface="Arial MT"/>
                <a:cs typeface="Arial MT"/>
              </a:rPr>
              <a:t>be</a:t>
            </a:r>
            <a:r>
              <a:rPr sz="2000" spc="-35" dirty="0">
                <a:latin typeface="Arial MT"/>
                <a:cs typeface="Arial MT"/>
              </a:rPr>
              <a:t> </a:t>
            </a:r>
            <a:r>
              <a:rPr sz="2000" spc="-10" dirty="0">
                <a:latin typeface="Arial MT"/>
                <a:cs typeface="Arial MT"/>
              </a:rPr>
              <a:t>reassessed</a:t>
            </a:r>
            <a:endParaRPr sz="2000">
              <a:latin typeface="Arial MT"/>
              <a:cs typeface="Arial MT"/>
            </a:endParaRPr>
          </a:p>
        </p:txBody>
      </p:sp>
      <p:sp>
        <p:nvSpPr>
          <p:cNvPr id="10" name="object 10"/>
          <p:cNvSpPr/>
          <p:nvPr/>
        </p:nvSpPr>
        <p:spPr>
          <a:xfrm>
            <a:off x="5242178" y="3698363"/>
            <a:ext cx="0" cy="306070"/>
          </a:xfrm>
          <a:custGeom>
            <a:avLst/>
            <a:gdLst/>
            <a:ahLst/>
            <a:cxnLst/>
            <a:rect l="l" t="t" r="r" b="b"/>
            <a:pathLst>
              <a:path h="306070">
                <a:moveTo>
                  <a:pt x="0" y="306006"/>
                </a:moveTo>
                <a:lnTo>
                  <a:pt x="0" y="0"/>
                </a:lnTo>
              </a:path>
            </a:pathLst>
          </a:custGeom>
          <a:ln w="101600">
            <a:solidFill>
              <a:srgbClr val="CD9146"/>
            </a:solidFill>
          </a:ln>
        </p:spPr>
        <p:txBody>
          <a:bodyPr wrap="square" lIns="0" tIns="0" rIns="0" bIns="0" rtlCol="0"/>
          <a:lstStyle/>
          <a:p>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05</a:t>
            </a:r>
            <a:r>
              <a:rPr spc="310" dirty="0"/>
              <a:t> </a:t>
            </a:r>
            <a:r>
              <a:rPr dirty="0"/>
              <a:t>08</a:t>
            </a:r>
            <a:r>
              <a:rPr spc="10" dirty="0"/>
              <a:t> </a:t>
            </a:r>
            <a:r>
              <a:rPr dirty="0"/>
              <a:t>AUG</a:t>
            </a:r>
            <a:r>
              <a:rPr spc="-5" dirty="0"/>
              <a:t>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9</a:t>
            </a:fld>
            <a:endParaRPr spc="-2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7</TotalTime>
  <Words>4673</Words>
  <Application>Microsoft Office PowerPoint</Application>
  <PresentationFormat>Widescreen</PresentationFormat>
  <Paragraphs>454</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Arial Black</vt:lpstr>
      <vt:lpstr>Arial MT</vt:lpstr>
      <vt:lpstr>Office Theme</vt:lpstr>
      <vt:lpstr>TACTICAL COMBAT CASUALTY CARE COURSE</vt:lpstr>
      <vt:lpstr>Module 5: Tactical Trauma Assessment</vt:lpstr>
      <vt:lpstr>Module 5: Tactical Trauma Assessment</vt:lpstr>
      <vt:lpstr>INTRODUCTION TO TACTICAL TRAUMA ASSESSMENT (TTA) Standardized Approach to Assessing a Combat Casualty</vt:lpstr>
      <vt:lpstr>TACTICAL TRAUMA ASSESSMENT</vt:lpstr>
      <vt:lpstr>CAUSES OF ALTERED MENTAL STATUS</vt:lpstr>
      <vt:lpstr>TECHNIQUES TO ASSESS RESPONSIVENESS ALTERED MENTAL STATUS</vt:lpstr>
      <vt:lpstr>DISARMING CASUALTIES AND SECURING COMM EQUIPMENT</vt:lpstr>
      <vt:lpstr>COMMUNICATE WITH CASUALTIES</vt:lpstr>
      <vt:lpstr>TRIAGE AND DIRECT OTHER RESPONDERS</vt:lpstr>
      <vt:lpstr>BODY SUBSTANCE ISOLATION (BSI)</vt:lpstr>
      <vt:lpstr>TTA SEQUENCE</vt:lpstr>
      <vt:lpstr>TACTICAL TRAUMA ASSESSMENT PROCESS</vt:lpstr>
      <vt:lpstr>BEGIN WITH HEMORRHAGE CONTROL AND BLOOD SWEEP</vt:lpstr>
      <vt:lpstr>CONTINUE TTA WITH REST OF MARCH SEQUENCE</vt:lpstr>
      <vt:lpstr>Module 5: Tactical Trauma Assessment</vt:lpstr>
      <vt:lpstr>COMPLETE THE TTA BY ADDRESSING PAWS</vt:lpstr>
      <vt:lpstr>COMMUNICATION AND DOCUMENTATION</vt:lpstr>
      <vt:lpstr>SECONDARY ASSESSMENT/DETAILED EXAM</vt:lpstr>
      <vt:lpstr>REASSESS TREATMENTS</vt:lpstr>
      <vt:lpstr>Module 5: Tactical Trauma Assessment PREPARE FOR EVACUATION</vt:lpstr>
      <vt:lpstr>TACTICAL TRAUMA ASSESSMENT</vt:lpstr>
      <vt:lpstr>SKILL STATION</vt:lpstr>
      <vt:lpstr>SUMMARY</vt:lpstr>
      <vt:lpstr>CHECK ON LEARNING</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1</cp:revision>
  <dcterms:created xsi:type="dcterms:W3CDTF">2024-01-08T20:15:33Z</dcterms:created>
  <dcterms:modified xsi:type="dcterms:W3CDTF">2024-03-12T16:29:34Z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0x0101000A779B5AB5A1034BAE413FB7A2B9BC93</vt:lpwstr>
  </property>
  <property fmtid="{D5CDD505-2E9C-101B-9397-08002B2CF9AE}" pid="3" name="Created">
    <vt:filetime>2023-11-22T00:00:00Z</vt:filetime>
  </property>
  <property fmtid="{D5CDD505-2E9C-101B-9397-08002B2CF9AE}" pid="4" name="Creator">
    <vt:lpwstr>Acrobat PDFMaker 20 for PowerPoint</vt:lpwstr>
  </property>
  <property fmtid="{D5CDD505-2E9C-101B-9397-08002B2CF9AE}" pid="5" name="LastSaved">
    <vt:filetime>2024-01-08T00:00:00Z</vt:filetime>
  </property>
  <property fmtid="{D5CDD505-2E9C-101B-9397-08002B2CF9AE}" pid="6" name="Producer">
    <vt:lpwstr>Adobe PDF Library 20.5.75</vt:lpwstr>
  </property>
</Properties>
</file>